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ebe0f211-24c5-f19a-7cf9-85ce2bd7e715}">
          <p14:sldIdLst>
            <p14:sldId id="256"/>
            <p14:sldId id="257"/>
            <p14:sldId id="258"/>
          </p14:sldIdLst>
        </p14:section>
        <p14:section name="Background" id="{c93fc8ff-6b35-3733-1bae-3947008dae7f}">
          <p14:sldIdLst>
            <p14:sldId id="259"/>
            <p14:sldId id="260"/>
            <p14:sldId id="261"/>
          </p14:sldIdLst>
        </p14:section>
        <p14:section name="Evaluation" id="{5fefd171-ce8b-18e6-dfe7-ea4080d83a22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Risk and Recommendation" id="{3f00f364-477d-c52b-59c3-5b10af809dfe}">
          <p14:sldIdLst>
            <p14:sldId id="268"/>
            <p14:sldId id="269"/>
            <p14:sldId id="270"/>
            <p14:sldId id="271"/>
          </p14:sldIdLst>
        </p14:section>
        <p14:section name="Appendix" id="{b50e9e0f-7100-4eb4-774b-8504e69aa8d0}">
          <p14:sldIdLst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35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2355B"/>
                </a:solidFill>
                <a:latin typeface="+mn-lt"/>
              </a:rPr>
              <a:t>Weighting (%)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Weight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2355B"/>
              </a:solidFill>
              <a:effectLst/>
            </c:spPr>
          </c:dPt>
          <c:dPt>
            <c:idx val="1"/>
            <c:bubble3D val="0"/>
            <c:spPr>
              <a:solidFill>
                <a:srgbClr val="2B7A9C"/>
              </a:solidFill>
              <a:effectLst/>
            </c:spPr>
          </c:dPt>
          <c:dPt>
            <c:idx val="2"/>
            <c:bubble3D val="0"/>
            <c:spPr>
              <a:solidFill>
                <a:srgbClr val="7FA7C9"/>
              </a:solidFill>
              <a:effectLst/>
            </c:spPr>
          </c:dPt>
          <c:dPt>
            <c:idx val="3"/>
            <c:bubble3D val="0"/>
            <c:spPr>
              <a:solidFill>
                <a:srgbClr val="E8962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Technical solution</c:v>
                </c:pt>
                <c:pt idx="1">
                  <c:v>Experience and references</c:v>
                </c:pt>
                <c:pt idx="2">
                  <c:v>Delivery and support</c:v>
                </c:pt>
                <c:pt idx="3">
                  <c:v>Price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35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35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2355B"/>
                </a:solidFill>
                <a:latin typeface="+mn-lt"/>
              </a:rPr>
              <a:t>Evaluated bid price vs budget ([USD])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Evaluated price</c:v>
                </c:pt>
              </c:strCache>
            </c:strRef>
          </c:tx>
          <c:spPr>
            <a:solidFill>
              <a:srgbClr val="12355B"/>
            </a:solidFill>
            <a:effectLst/>
          </c:spPr>
          <c:invertIfNegative val="0"/>
          <c:dLbls>
            <c:numFmt formatCode="$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E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2355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8962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355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C3D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Vendor A</c:v>
                  </c:pt>
                  <c:pt idx="1">
                    <c:v>Vendor B</c:v>
                  </c:pt>
                  <c:pt idx="2">
                    <c:v>Vendor C</c:v>
                  </c:pt>
                  <c:pt idx="3">
                    <c:v>Budget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398000</c:v>
                </c:pt>
                <c:pt idx="1">
                  <c:v>412500</c:v>
                </c:pt>
                <c:pt idx="2">
                  <c:v>436900</c:v>
                </c:pt>
                <c:pt idx="3">
                  <c:v>450000</c:v>
                </c:pt>
              </c:numCache>
            </c:numRef>
          </c:val>
        </c:ser>
        <c:dLbls>
          <c:numFmt formatCode="$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E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1E7EE"/>
              </a:solidFill>
              <a:prstDash val="solid"/>
              <a:round/>
            </a:ln>
          </c:spPr>
        </c:majorGridlines>
        <c:numFmt formatCode="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C7A89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35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2355B"/>
                </a:solidFill>
                <a:latin typeface="+mn-lt"/>
              </a:rPr>
              <a:t>Combined score (technical 70 + financial 30)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Combined score</c:v>
                </c:pt>
              </c:strCache>
            </c:strRef>
          </c:tx>
          <c:spPr>
            <a:solidFill>
              <a:srgbClr val="E8962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E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8962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235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355B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Vendor B</c:v>
                  </c:pt>
                  <c:pt idx="1">
                    <c:v>Vendor C</c:v>
                  </c:pt>
                  <c:pt idx="2">
                    <c:v>Vendor 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86.4</c:v>
                </c:pt>
                <c:pt idx="1">
                  <c:v>83.3</c:v>
                </c:pt>
                <c:pt idx="2">
                  <c:v>80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1E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1E7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C7A89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bracketed text with the procurement title, tender number, committee and date. Insert your logo over '[Organisation logo]'.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presentation to about 20 minutes, leaving time for committee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decision you are asking for in the first two minutes. Every later slide supports this recommendation.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Summarise why the procurement was needed and the rules that governed it (e.g. Procurement Act/Policy, donor rules).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that the process followed the required steps and timelines; mention any extensions, addenda or complaints.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Committee composition and declarations show the process was fair. Note any member who recused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weights exactly as published in the tender document. Edit the doughnut chart via right-click &gt; Edit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responsive bids proceed to technical evaluation. State the reason for each disqualification clearly.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Scores are committee consensus scores. Detailed score sheets are in the appendix.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technically qualified bids are opened or scored financially. Edit the chart via right-click &gt; Edit Data; the second bar is highlighted as the recommended vendor.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highest combined score is the most advantageous bid. Confirm that ranking follows the method published in the tender.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qualitative summary helps the committee understand the scores. Keep it consistent with the evaluation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Post-qualification and due diligence should confirm the recommended vendor can perform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recommendation statement exactly as it appears in the evaluation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restating the decision required, then invite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record the committee decision, or print it for signature.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detailed score sheets, bid opening record and clarification correspondence after this divider.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Mirror the scoring grid published in the tender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questions and confirm the decision recorded.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spc="2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[TENDER EVALUATION REPORT]</a:t>
            </a:r>
            <a:endParaRPr lang="en-US" sz="16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[Procurement Title]</a:t>
            </a:r>
            <a:endParaRPr lang="en-US" sz="4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[Subtitle]</a:t>
            </a:r>
            <a:endParaRPr lang="en-US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[Presented by]  |  [Committee]  |  [Date]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DARK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828800"/>
            <a:ext cx="2743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r>
              <a: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06324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[Section title]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206240"/>
            <a:ext cx="96012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[One-line description of what this section covers]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[Slide title]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[Organisation]  |  Tender ref. [XXX/2026/001]  |  Confidential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TENDER EVALUATION REPORT</a:t>
            </a:r>
            <a:endParaRPr lang="en-US" sz="16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Vendor Evaluation and Selection</a:t>
            </a:r>
            <a:endParaRPr lang="en-US" sz="44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[Procurement Title – e.g. Supply and Installation of ICT Equipment, Tender No. XXX/2026/001]</a:t>
            </a:r>
            <a:endParaRPr lang="en-US" sz="2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Presented to: [Tender / Procurement Committee]  |  [Evaluation Committee Chair]  |  [Date]</a:t>
            </a:r>
            <a:endParaRPr lang="en-US" sz="1400" dirty="0"/>
          </a:p>
        </p:txBody>
      </p:sp>
      <p:sp>
        <p:nvSpPr>
          <p:cNvPr id="6" name="Title emblem circle"/>
          <p:cNvSpPr/>
          <p:nvPr/>
        </p:nvSpPr>
        <p:spPr>
          <a:xfrm>
            <a:off x="9006840" y="2057400"/>
            <a:ext cx="2331720" cy="2331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Title emblem icon" descr="Sc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0" y="2560320"/>
            <a:ext cx="1325880" cy="13258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503920" y="58521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[Organisation logo]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200" dirty="0"/>
          </a:p>
        </p:txBody>
      </p:sp>
      <p:sp>
        <p:nvSpPr>
          <p:cNvPr id="3" name="Agenda item 1"/>
          <p:cNvSpPr/>
          <p:nvPr/>
        </p:nvSpPr>
        <p:spPr>
          <a:xfrm>
            <a:off x="548640" y="150876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genda badge 1"/>
          <p:cNvSpPr/>
          <p:nvPr/>
        </p:nvSpPr>
        <p:spPr>
          <a:xfrm>
            <a:off x="822960" y="180136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Agenda badge 1 number"/>
          <p:cNvSpPr txBox="1"/>
          <p:nvPr/>
        </p:nvSpPr>
        <p:spPr>
          <a:xfrm>
            <a:off x="822960" y="180136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176479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Recommendation summary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21945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The decision requested</a:t>
            </a:r>
            <a:endParaRPr lang="en-US" sz="1500" dirty="0"/>
          </a:p>
        </p:txBody>
      </p:sp>
      <p:sp>
        <p:nvSpPr>
          <p:cNvPr id="8" name="Agenda item 2"/>
          <p:cNvSpPr/>
          <p:nvPr/>
        </p:nvSpPr>
        <p:spPr>
          <a:xfrm>
            <a:off x="6172200" y="150876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Agenda badge 2"/>
          <p:cNvSpPr/>
          <p:nvPr/>
        </p:nvSpPr>
        <p:spPr>
          <a:xfrm>
            <a:off x="6446520" y="180136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Agenda badge 2 number"/>
          <p:cNvSpPr txBox="1"/>
          <p:nvPr/>
        </p:nvSpPr>
        <p:spPr>
          <a:xfrm>
            <a:off x="6446520" y="180136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360920" y="176479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Procurement background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21945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Need, budget, method and timeline</a:t>
            </a:r>
            <a:endParaRPr lang="en-US" sz="1500" dirty="0"/>
          </a:p>
        </p:txBody>
      </p:sp>
      <p:sp>
        <p:nvSpPr>
          <p:cNvPr id="13" name="Agenda item 3"/>
          <p:cNvSpPr/>
          <p:nvPr/>
        </p:nvSpPr>
        <p:spPr>
          <a:xfrm>
            <a:off x="548640" y="301752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Agenda badge 3"/>
          <p:cNvSpPr/>
          <p:nvPr/>
        </p:nvSpPr>
        <p:spPr>
          <a:xfrm>
            <a:off x="822960" y="331012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Agenda badge 3 number"/>
          <p:cNvSpPr txBox="1"/>
          <p:nvPr/>
        </p:nvSpPr>
        <p:spPr>
          <a:xfrm>
            <a:off x="82296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327355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Evaluation process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1737360" y="37033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Committee, criteria and weights</a:t>
            </a:r>
            <a:endParaRPr lang="en-US" sz="1500" dirty="0"/>
          </a:p>
        </p:txBody>
      </p:sp>
      <p:sp>
        <p:nvSpPr>
          <p:cNvPr id="18" name="Agenda item 4"/>
          <p:cNvSpPr/>
          <p:nvPr/>
        </p:nvSpPr>
        <p:spPr>
          <a:xfrm>
            <a:off x="6172200" y="301752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Agenda badge 4"/>
          <p:cNvSpPr/>
          <p:nvPr/>
        </p:nvSpPr>
        <p:spPr>
          <a:xfrm>
            <a:off x="6446520" y="331012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Agenda badge 4 number"/>
          <p:cNvSpPr txBox="1"/>
          <p:nvPr/>
        </p:nvSpPr>
        <p:spPr>
          <a:xfrm>
            <a:off x="6446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327355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Evaluation results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37033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Compliance, technical, financial and combined scores</a:t>
            </a:r>
            <a:endParaRPr lang="en-US" sz="1500" dirty="0"/>
          </a:p>
        </p:txBody>
      </p:sp>
      <p:sp>
        <p:nvSpPr>
          <p:cNvPr id="23" name="Agenda item 5"/>
          <p:cNvSpPr/>
          <p:nvPr/>
        </p:nvSpPr>
        <p:spPr>
          <a:xfrm>
            <a:off x="548640" y="452628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Agenda badge 5"/>
          <p:cNvSpPr/>
          <p:nvPr/>
        </p:nvSpPr>
        <p:spPr>
          <a:xfrm>
            <a:off x="822960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Agenda badge 5 number"/>
          <p:cNvSpPr txBox="1"/>
          <p:nvPr/>
        </p:nvSpPr>
        <p:spPr>
          <a:xfrm>
            <a:off x="822960" y="481888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737360" y="478231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Risk and due diligence</a:t>
            </a:r>
            <a:endParaRPr lang="en-US" sz="1900" dirty="0"/>
          </a:p>
        </p:txBody>
      </p:sp>
      <p:sp>
        <p:nvSpPr>
          <p:cNvPr id="27" name="Text 25"/>
          <p:cNvSpPr txBox="1"/>
          <p:nvPr/>
        </p:nvSpPr>
        <p:spPr>
          <a:xfrm>
            <a:off x="1737360" y="52120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Key risks and checks performed</a:t>
            </a:r>
            <a:endParaRPr lang="en-US" sz="1500" dirty="0"/>
          </a:p>
        </p:txBody>
      </p:sp>
      <p:sp>
        <p:nvSpPr>
          <p:cNvPr id="28" name="Agenda item 6"/>
          <p:cNvSpPr/>
          <p:nvPr/>
        </p:nvSpPr>
        <p:spPr>
          <a:xfrm>
            <a:off x="6172200" y="4526280"/>
            <a:ext cx="53949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Agenda badge 6"/>
          <p:cNvSpPr/>
          <p:nvPr/>
        </p:nvSpPr>
        <p:spPr>
          <a:xfrm>
            <a:off x="6446520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Agenda badge 6 number"/>
          <p:cNvSpPr txBox="1"/>
          <p:nvPr/>
        </p:nvSpPr>
        <p:spPr>
          <a:xfrm>
            <a:off x="6446520" y="481888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360920" y="478231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Recommendation and next steps</a:t>
            </a:r>
            <a:endParaRPr lang="en-US" sz="1900" dirty="0"/>
          </a:p>
        </p:txBody>
      </p:sp>
      <p:sp>
        <p:nvSpPr>
          <p:cNvPr id="32" name="Text 30"/>
          <p:cNvSpPr txBox="1"/>
          <p:nvPr/>
        </p:nvSpPr>
        <p:spPr>
          <a:xfrm>
            <a:off x="7360920" y="52120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Award, conditions and approvals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 at a Glance</a:t>
            </a:r>
            <a:endParaRPr lang="en-US" sz="3200" dirty="0"/>
          </a:p>
        </p:txBody>
      </p:sp>
      <p:sp>
        <p:nvSpPr>
          <p:cNvPr id="3" name="Recommended vendor card"/>
          <p:cNvSpPr/>
          <p:nvPr/>
        </p:nvSpPr>
        <p:spPr>
          <a:xfrm>
            <a:off x="548640" y="1417320"/>
            <a:ext cx="5120640" cy="4480560"/>
          </a:xfrm>
          <a:prstGeom prst="roundRect">
            <a:avLst>
              <a:gd name="adj" fmla="val 244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Recommended vendor circle"/>
          <p:cNvSpPr/>
          <p:nvPr/>
        </p:nvSpPr>
        <p:spPr>
          <a:xfrm>
            <a:off x="868680" y="169164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Recommended vendor icon" descr="Recommended vendo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2650" y="1905610"/>
            <a:ext cx="395021" cy="39502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7830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RECOMMENDED VENDOR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1031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[Vendor B Ltd]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017520"/>
            <a:ext cx="44805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Highest combined score: [86.4 / 100]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Fully compliant with all mandatory requirements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[Strongest technical solution and after-sales support]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[Price within budget]</a:t>
            </a:r>
            <a:endParaRPr lang="en-US" sz="1600" dirty="0"/>
          </a:p>
        </p:txBody>
      </p:sp>
      <p:sp>
        <p:nvSpPr>
          <p:cNvPr id="9" name="Stat card 1"/>
          <p:cNvSpPr/>
          <p:nvPr/>
        </p:nvSpPr>
        <p:spPr>
          <a:xfrm>
            <a:off x="6035040" y="1417320"/>
            <a:ext cx="5605272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6309360" y="1581912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[$412,500]</a:t>
            </a:r>
            <a:endParaRPr lang="en-US" sz="3600" dirty="0"/>
          </a:p>
        </p:txBody>
      </p:sp>
      <p:sp>
        <p:nvSpPr>
          <p:cNvPr id="11" name="Text 8"/>
          <p:cNvSpPr txBox="1"/>
          <p:nvPr/>
        </p:nvSpPr>
        <p:spPr>
          <a:xfrm>
            <a:off x="8732520" y="1581912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Recommended contract value</a:t>
            </a:r>
            <a:endParaRPr lang="en-US" sz="1600" dirty="0"/>
          </a:p>
        </p:txBody>
      </p:sp>
      <p:sp>
        <p:nvSpPr>
          <p:cNvPr id="12" name="Stat card 2"/>
          <p:cNvSpPr/>
          <p:nvPr/>
        </p:nvSpPr>
        <p:spPr>
          <a:xfrm>
            <a:off x="6035040" y="2971800"/>
            <a:ext cx="5605272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309360" y="3136392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[8.3%]</a:t>
            </a:r>
            <a:endParaRPr lang="en-US" sz="3600" dirty="0"/>
          </a:p>
        </p:txBody>
      </p:sp>
      <p:sp>
        <p:nvSpPr>
          <p:cNvPr id="14" name="Text 11"/>
          <p:cNvSpPr txBox="1"/>
          <p:nvPr/>
        </p:nvSpPr>
        <p:spPr>
          <a:xfrm>
            <a:off x="8732520" y="3136392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Below approved budget of [$450,000]</a:t>
            </a:r>
            <a:endParaRPr lang="en-US" sz="1600" dirty="0"/>
          </a:p>
        </p:txBody>
      </p:sp>
      <p:sp>
        <p:nvSpPr>
          <p:cNvPr id="15" name="Stat card 3"/>
          <p:cNvSpPr/>
          <p:nvPr/>
        </p:nvSpPr>
        <p:spPr>
          <a:xfrm>
            <a:off x="6035040" y="4526280"/>
            <a:ext cx="5605272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6309360" y="4690872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[6]</a:t>
            </a:r>
            <a:endParaRPr lang="en-US" sz="3600" dirty="0"/>
          </a:p>
        </p:txBody>
      </p:sp>
      <p:sp>
        <p:nvSpPr>
          <p:cNvPr id="17" name="Text 14"/>
          <p:cNvSpPr txBox="1"/>
          <p:nvPr/>
        </p:nvSpPr>
        <p:spPr>
          <a:xfrm>
            <a:off x="8732520" y="4690872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Bids received; [4] responsive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Procurement Background</a:t>
            </a:r>
            <a:endParaRPr lang="en-US" sz="3200" dirty="0"/>
          </a:p>
        </p:txBody>
      </p:sp>
      <p:sp>
        <p:nvSpPr>
          <p:cNvPr id="3" name="Background card 1"/>
          <p:cNvSpPr/>
          <p:nvPr/>
        </p:nvSpPr>
        <p:spPr>
          <a:xfrm>
            <a:off x="548640" y="1463040"/>
            <a:ext cx="53949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Background Requirement circle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Background Requirement icon" descr="Background Requireme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042" y="1939442"/>
            <a:ext cx="373075" cy="373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78308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Requirement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1828800" y="224028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[What is being procured, quantity and key specifications]</a:t>
            </a:r>
            <a:endParaRPr lang="en-US" sz="1500" dirty="0"/>
          </a:p>
        </p:txBody>
      </p:sp>
      <p:sp>
        <p:nvSpPr>
          <p:cNvPr id="8" name="Background card 2"/>
          <p:cNvSpPr/>
          <p:nvPr/>
        </p:nvSpPr>
        <p:spPr>
          <a:xfrm>
            <a:off x="6172200" y="1463040"/>
            <a:ext cx="53949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Background Approved budget circle"/>
          <p:cNvSpPr/>
          <p:nvPr/>
        </p:nvSpPr>
        <p:spPr>
          <a:xfrm>
            <a:off x="644652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Background Approved budget icon" descr="Background Approved budge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602" y="1939442"/>
            <a:ext cx="373075" cy="37307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52360" y="178308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Approved budget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7452360" y="224028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[Currency and amount; budget line / funding source]</a:t>
            </a:r>
            <a:endParaRPr lang="en-US" sz="1500" dirty="0"/>
          </a:p>
        </p:txBody>
      </p:sp>
      <p:sp>
        <p:nvSpPr>
          <p:cNvPr id="13" name="Background card 3"/>
          <p:cNvSpPr/>
          <p:nvPr/>
        </p:nvSpPr>
        <p:spPr>
          <a:xfrm>
            <a:off x="548640" y="3611880"/>
            <a:ext cx="53949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Background Procurement method circle"/>
          <p:cNvSpPr/>
          <p:nvPr/>
        </p:nvSpPr>
        <p:spPr>
          <a:xfrm>
            <a:off x="822960" y="38862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ackground Procurement method icon" descr="Background Procurement metho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4088282"/>
            <a:ext cx="373075" cy="37307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28800" y="393192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Procurement method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1828800" y="438912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[Open national / international tender, RFQ, restricted tender]</a:t>
            </a:r>
            <a:endParaRPr lang="en-US" sz="1500" dirty="0"/>
          </a:p>
        </p:txBody>
      </p:sp>
      <p:sp>
        <p:nvSpPr>
          <p:cNvPr id="18" name="Background card 4"/>
          <p:cNvSpPr/>
          <p:nvPr/>
        </p:nvSpPr>
        <p:spPr>
          <a:xfrm>
            <a:off x="6172200" y="3611880"/>
            <a:ext cx="53949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Background Contract period circle"/>
          <p:cNvSpPr/>
          <p:nvPr/>
        </p:nvSpPr>
        <p:spPr>
          <a:xfrm>
            <a:off x="6446520" y="38862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Background Contract period icon" descr="Background Contract perio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02" y="4088282"/>
            <a:ext cx="373075" cy="37307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52360" y="393192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Contract period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452360" y="438912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[Delivery / service period and expected start]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Procurement Process and Timeline</a:t>
            </a:r>
            <a:endParaRPr lang="en-US" sz="3200" dirty="0"/>
          </a:p>
        </p:txBody>
      </p:sp>
      <p:sp>
        <p:nvSpPr>
          <p:cNvPr id="3" name="Timeline line"/>
          <p:cNvSpPr/>
          <p:nvPr/>
        </p:nvSpPr>
        <p:spPr>
          <a:xfrm>
            <a:off x="1097280" y="2377440"/>
            <a:ext cx="996696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4" name="Step Need approved circle"/>
          <p:cNvSpPr/>
          <p:nvPr/>
        </p:nvSpPr>
        <p:spPr>
          <a:xfrm>
            <a:off x="731520" y="187452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Step Need approved icon" descr="Step Need approv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038" y="2136038"/>
            <a:ext cx="482803" cy="48280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Need approved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[dd/mm]</a:t>
            </a:r>
            <a:endParaRPr lang="en-US" sz="1300" dirty="0"/>
          </a:p>
        </p:txBody>
      </p:sp>
      <p:sp>
        <p:nvSpPr>
          <p:cNvPr id="8" name="Step Tender issued circle"/>
          <p:cNvSpPr/>
          <p:nvPr/>
        </p:nvSpPr>
        <p:spPr>
          <a:xfrm>
            <a:off x="2404872" y="187452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Step Tender issued icon" descr="Step Tender issue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390" y="2136038"/>
            <a:ext cx="482803" cy="48280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130552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Tender issued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2130552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[dd/mm]</a:t>
            </a:r>
            <a:endParaRPr lang="en-US" sz="1300" dirty="0"/>
          </a:p>
        </p:txBody>
      </p:sp>
      <p:sp>
        <p:nvSpPr>
          <p:cNvPr id="12" name="Step Clarifications circle"/>
          <p:cNvSpPr/>
          <p:nvPr/>
        </p:nvSpPr>
        <p:spPr>
          <a:xfrm>
            <a:off x="4078224" y="187452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Step Clarifications icon" descr="Step Clarification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42" y="2136038"/>
            <a:ext cx="482803" cy="48280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803904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Clarifications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3803904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[dd/mm]</a:t>
            </a:r>
            <a:endParaRPr lang="en-US" sz="1300" dirty="0"/>
          </a:p>
        </p:txBody>
      </p:sp>
      <p:sp>
        <p:nvSpPr>
          <p:cNvPr id="16" name="Step Bids opened circle"/>
          <p:cNvSpPr/>
          <p:nvPr/>
        </p:nvSpPr>
        <p:spPr>
          <a:xfrm>
            <a:off x="5751576" y="187452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Step Bids opened icon" descr="Step Bids opene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094" y="2136038"/>
            <a:ext cx="482803" cy="48280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477256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Bids opened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5477256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[dd/mm]</a:t>
            </a:r>
            <a:endParaRPr lang="en-US" sz="1300" dirty="0"/>
          </a:p>
        </p:txBody>
      </p:sp>
      <p:sp>
        <p:nvSpPr>
          <p:cNvPr id="20" name="Step Evaluation circle"/>
          <p:cNvSpPr/>
          <p:nvPr/>
        </p:nvSpPr>
        <p:spPr>
          <a:xfrm>
            <a:off x="7424928" y="187452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Step Evaluation icon" descr="Step Evaluatio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446" y="2136038"/>
            <a:ext cx="482803" cy="48280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150608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Evaluation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7150608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[dd/mm–dd/mm]</a:t>
            </a:r>
            <a:endParaRPr lang="en-US" sz="1300" dirty="0"/>
          </a:p>
        </p:txBody>
      </p:sp>
      <p:sp>
        <p:nvSpPr>
          <p:cNvPr id="24" name="Step Recommendation circle"/>
          <p:cNvSpPr/>
          <p:nvPr/>
        </p:nvSpPr>
        <p:spPr>
          <a:xfrm>
            <a:off x="9098280" y="187452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5" name="Step Recommendation icon" descr="Step Recommendatio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9798" y="2136038"/>
            <a:ext cx="482803" cy="48280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823960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Recommendation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8823960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[dd/mm]</a:t>
            </a:r>
            <a:endParaRPr lang="en-US" sz="1300" dirty="0"/>
          </a:p>
        </p:txBody>
      </p:sp>
      <p:sp>
        <p:nvSpPr>
          <p:cNvPr id="28" name="Step Contract award circle"/>
          <p:cNvSpPr/>
          <p:nvPr/>
        </p:nvSpPr>
        <p:spPr>
          <a:xfrm>
            <a:off x="10771632" y="187452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9" name="Step Contract award icon" descr="Step Contract award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3150" y="2136038"/>
            <a:ext cx="482803" cy="48280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10497312" y="30632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Contract award</a:t>
            </a:r>
            <a:endParaRPr lang="en-US" sz="1500" dirty="0"/>
          </a:p>
        </p:txBody>
      </p:sp>
      <p:sp>
        <p:nvSpPr>
          <p:cNvPr id="31" name="Text 22"/>
          <p:cNvSpPr txBox="1"/>
          <p:nvPr/>
        </p:nvSpPr>
        <p:spPr>
          <a:xfrm>
            <a:off x="10497312" y="3749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[planned dd/mm]</a:t>
            </a:r>
            <a:endParaRPr lang="en-US" sz="1300" dirty="0"/>
          </a:p>
        </p:txBody>
      </p:sp>
      <p:sp>
        <p:nvSpPr>
          <p:cNvPr id="32" name="Process note card"/>
          <p:cNvSpPr/>
          <p:nvPr/>
        </p:nvSpPr>
        <p:spPr>
          <a:xfrm>
            <a:off x="548640" y="4617720"/>
            <a:ext cx="11091672" cy="1280160"/>
          </a:xfrm>
          <a:prstGeom prst="roundRect">
            <a:avLst>
              <a:gd name="adj" fmla="val 857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3" name="Text 24"/>
          <p:cNvSpPr txBox="1"/>
          <p:nvPr/>
        </p:nvSpPr>
        <p:spPr>
          <a:xfrm>
            <a:off x="822960" y="47548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Compliance: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[Tender advertised in … on …; bid validity … days; bids opened publicly on … in the presence of … bidders’ representatives; no complaints received.]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 Committee and Integrity</a:t>
            </a:r>
            <a:endParaRPr lang="en-US" sz="3200" dirty="0"/>
          </a:p>
        </p:txBody>
      </p:sp>
      <p:graphicFrame>
        <p:nvGraphicFramePr>
          <p:cNvPr id="7" name="Committe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69494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103120"/>
                <a:gridCol w="1463040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Role on committee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Department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Conflict of interest declared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Chair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[Procurement]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Member – technical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[ICT]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Member – finance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[Finance]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Member – user department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[…]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Secretary (non-voting)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[Procurement]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Integrity card"/>
          <p:cNvSpPr/>
          <p:nvPr/>
        </p:nvSpPr>
        <p:spPr>
          <a:xfrm>
            <a:off x="7863840" y="1463040"/>
            <a:ext cx="3776472" cy="4434840"/>
          </a:xfrm>
          <a:prstGeom prst="roundRect">
            <a:avLst>
              <a:gd name="adj" fmla="val 290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Integrity circle"/>
          <p:cNvSpPr/>
          <p:nvPr/>
        </p:nvSpPr>
        <p:spPr>
          <a:xfrm>
            <a:off x="8366760" y="173736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" name="Integrity icon" descr="Integr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0730" y="1951330"/>
            <a:ext cx="395021" cy="395021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326880" y="18745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Integrity safeguards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8183880" y="2788920"/>
            <a:ext cx="32461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All members signed conflict-of-interest and confidentiality declarations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Individual scoring before consensus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Evaluation done strictly on published criteria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[Independent observer present]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 Criteria and Weights</a:t>
            </a:r>
            <a:endParaRPr lang="en-US" sz="3200" dirty="0"/>
          </a:p>
        </p:txBody>
      </p:sp>
      <p:graphicFrame>
        <p:nvGraphicFramePr>
          <p:cNvPr id="3" name="Weights chart" descr=""/>
          <p:cNvGraphicFramePr/>
          <p:nvPr/>
        </p:nvGraphicFramePr>
        <p:xfrm>
          <a:off x="548640" y="1325880"/>
          <a:ext cx="475488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riteri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0" y="1463040"/>
          <a:ext cx="6153912" cy="914400"/>
        </p:xfrm>
        <a:graphic>
          <a:graphicData uri="http://schemas.openxmlformats.org/drawingml/2006/table">
            <a:tbl>
              <a:tblPr/>
              <a:tblGrid>
                <a:gridCol w="3502152"/>
                <a:gridCol w="1645920"/>
                <a:gridCol w="10058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Stage / criterion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Method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Weight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1. Preliminary (mandatory documents)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Pass / fail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2a. Technical solution and specifications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Scored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35%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2b. Experience and references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Scored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2c. Delivery schedule and after-sales support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Scored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Minimum technical score to proceed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[70% of technical]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3. Financial (price)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Formula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5486400" y="5760720"/>
            <a:ext cx="6153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Financial score = (lowest evaluated price ÷ bid price) × 30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Bids Received and Preliminary Compliance</a:t>
            </a:r>
            <a:endParaRPr lang="en-US" sz="3200" dirty="0"/>
          </a:p>
        </p:txBody>
      </p:sp>
      <p:graphicFrame>
        <p:nvGraphicFramePr>
          <p:cNvPr id="9" name="Complianc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554480"/>
                <a:gridCol w="1417320"/>
                <a:gridCol w="1417320"/>
                <a:gridCol w="1417320"/>
                <a:gridCol w="1417320"/>
                <a:gridCol w="1856232"/>
              </a:tblGrid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Bidder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Bid price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Registration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Tax clearance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Bid security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Signed forms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Result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A]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[$398,000]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B]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[$412,500]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C]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[$436,900]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D]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[$451,200]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[$372,000]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6"/>
                          </a:solidFill>
                        </a:rPr>
                        <a:t>✗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6"/>
                          </a:solidFill>
                        </a:rPr>
                        <a:t>Non-responsive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F]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[$405,700]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6"/>
                          </a:solidFill>
                        </a:rPr>
                        <a:t>✗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6"/>
                          </a:solidFill>
                        </a:rPr>
                        <a:t>Non-responsive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[Reasons for disqualification: Vendor E – expired tax clearance certificate; Vendor F – bid security below required amount.]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 Evaluation Results</a:t>
            </a:r>
            <a:endParaRPr lang="en-US" sz="3200" dirty="0"/>
          </a:p>
        </p:txBody>
      </p:sp>
      <p:graphicFrame>
        <p:nvGraphicFramePr>
          <p:cNvPr id="10" name="Technical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3152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097280"/>
                <a:gridCol w="1097280"/>
                <a:gridCol w="1097280"/>
                <a:gridCol w="1097280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Criterion (max. points)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A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B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C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Technical solution (35)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[26]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[32]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[29]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[22]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Experience and references (15)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[11]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[14]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[9]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Delivery and support (20)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[14]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[18]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[15]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Technical total (70)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[51]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[63]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[58]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[44]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Technical (% of 70)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[73%]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[90%]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[83%]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[63%]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Qualifies (≥ 70%)?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3"/>
                          </a:solidFill>
                        </a:rPr>
                        <a:t>✓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6"/>
                          </a:solidFill>
                        </a:rPr>
                        <a:t>✗ No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chnical insights card"/>
          <p:cNvSpPr/>
          <p:nvPr/>
        </p:nvSpPr>
        <p:spPr>
          <a:xfrm>
            <a:off x="8183880" y="1463040"/>
            <a:ext cx="3456432" cy="4434840"/>
          </a:xfrm>
          <a:prstGeom prst="roundRect">
            <a:avLst>
              <a:gd name="adj" fmla="val 31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chnical insights circle"/>
          <p:cNvSpPr/>
          <p:nvPr/>
        </p:nvSpPr>
        <p:spPr>
          <a:xfrm>
            <a:off x="845820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Technical insights icon" descr="Technical insigh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508" y="186994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281160" y="17830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Key observations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8458200" y="2606040"/>
            <a:ext cx="3017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[Vendor B offered the most complete solution with 3-year on-site warranty]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[Vendor C has the strongest references]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[Vendor D did not meet minimum delivery capability]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Evaluation</a:t>
            </a:r>
            <a:endParaRPr lang="en-US" sz="3200" dirty="0"/>
          </a:p>
        </p:txBody>
      </p:sp>
      <p:graphicFrame>
        <p:nvGraphicFramePr>
          <p:cNvPr id="3" name="Price chart" descr=""/>
          <p:cNvGraphicFramePr/>
          <p:nvPr/>
        </p:nvGraphicFramePr>
        <p:xfrm>
          <a:off x="548640" y="1325880"/>
          <a:ext cx="676656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1" name="Financial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1463040"/>
          <a:ext cx="405079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07592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Evaluated price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Financial score (30)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A]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[$398,000]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[30.0]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B]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[$412,500]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[28.9]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C]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[$436,900]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[27.3]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Financial note card"/>
          <p:cNvSpPr/>
          <p:nvPr/>
        </p:nvSpPr>
        <p:spPr>
          <a:xfrm>
            <a:off x="7589520" y="3703320"/>
            <a:ext cx="4050792" cy="219456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2"/>
          <p:cNvSpPr txBox="1"/>
          <p:nvPr/>
        </p:nvSpPr>
        <p:spPr>
          <a:xfrm>
            <a:off x="7818120" y="3840480"/>
            <a:ext cx="3611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[Arithmetic errors corrected: none / Vendor C +$1,200. Prices compared on the same basis (incl. taxes, delivery, installation). All qualifying bids within budget.]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Combined Score and Ranking</a:t>
            </a:r>
            <a:endParaRPr lang="en-US" sz="3200" dirty="0"/>
          </a:p>
        </p:txBody>
      </p:sp>
      <p:graphicFrame>
        <p:nvGraphicFramePr>
          <p:cNvPr id="3" name="Ranking chart" descr=""/>
          <p:cNvGraphicFramePr/>
          <p:nvPr/>
        </p:nvGraphicFramePr>
        <p:xfrm>
          <a:off x="548640" y="1325880"/>
          <a:ext cx="676656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2" name="Ranking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1463040"/>
          <a:ext cx="4050792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097280"/>
                <a:gridCol w="822960"/>
                <a:gridCol w="822960"/>
                <a:gridCol w="758952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Rank</a:t>
                      </a:r>
                      <a:endParaRPr lang="en-US" sz="11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Vendor</a:t>
                      </a:r>
                      <a:endParaRPr lang="en-US" sz="11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Technical</a:t>
                      </a:r>
                      <a:endParaRPr lang="en-US" sz="11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Financial</a:t>
                      </a:r>
                      <a:endParaRPr lang="en-US" sz="11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1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[Vendor B]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[57.5]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[28.9]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[86.4]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[Vendor C]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[56.0]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[27.3]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[83.3]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[Vendor A]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[50.0]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[30.0]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[80.0]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7589520" y="3611880"/>
            <a:ext cx="4050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[Note: technical points scaled to the 70-point weight.]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Shortlisted Vendors Compared</a:t>
            </a:r>
            <a:endParaRPr lang="en-US" sz="3200" dirty="0"/>
          </a:p>
        </p:txBody>
      </p:sp>
      <p:sp>
        <p:nvSpPr>
          <p:cNvPr id="3" name="Vendor B card"/>
          <p:cNvSpPr/>
          <p:nvPr/>
        </p:nvSpPr>
        <p:spPr>
          <a:xfrm>
            <a:off x="548640" y="146304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Vendor B header"/>
          <p:cNvSpPr/>
          <p:nvPr/>
        </p:nvSpPr>
        <p:spPr>
          <a:xfrm>
            <a:off x="548640" y="1463040"/>
            <a:ext cx="3520440" cy="960120"/>
          </a:xfrm>
          <a:prstGeom prst="roundRect">
            <a:avLst>
              <a:gd name="adj" fmla="val 1142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3619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[Vendor B]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65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Rank 1 – Recommended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060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Strengths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92608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[Most complete technical solution]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[3-year on-site warranty]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[Local service centre]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4251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6"/>
                </a:solidFill>
              </a:rPr>
              <a:t>Weaknesses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45720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[Price 3.6% above lowest]</a:t>
            </a:r>
            <a:endParaRPr lang="en-US" sz="1400" dirty="0"/>
          </a:p>
        </p:txBody>
      </p:sp>
      <p:sp>
        <p:nvSpPr>
          <p:cNvPr id="11" name="Vendor C card"/>
          <p:cNvSpPr/>
          <p:nvPr/>
        </p:nvSpPr>
        <p:spPr>
          <a:xfrm>
            <a:off x="4297680" y="146304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Vendor C header"/>
          <p:cNvSpPr/>
          <p:nvPr/>
        </p:nvSpPr>
        <p:spPr>
          <a:xfrm>
            <a:off x="4297680" y="1463040"/>
            <a:ext cx="3520440" cy="96012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53619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[Vendor C]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4526280" y="1965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Rank 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6060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Strengths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292608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[Strongest references]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[Good delivery plan]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26280" y="4251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6"/>
                </a:solidFill>
              </a:rPr>
              <a:t>Weaknesses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26280" y="45720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[Highest price]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[Longer lead time]</a:t>
            </a:r>
            <a:endParaRPr lang="en-US" sz="1400" dirty="0"/>
          </a:p>
        </p:txBody>
      </p:sp>
      <p:sp>
        <p:nvSpPr>
          <p:cNvPr id="19" name="Vendor A card"/>
          <p:cNvSpPr/>
          <p:nvPr/>
        </p:nvSpPr>
        <p:spPr>
          <a:xfrm>
            <a:off x="8046720" y="1463040"/>
            <a:ext cx="3520440" cy="44348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Vendor A header"/>
          <p:cNvSpPr/>
          <p:nvPr/>
        </p:nvSpPr>
        <p:spPr>
          <a:xfrm>
            <a:off x="8046720" y="1463040"/>
            <a:ext cx="3520440" cy="96012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75320" y="153619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[Vendor A]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275320" y="1965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Rank 3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275320" y="26060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Strengths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275320" y="292608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[Lowest price]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275320" y="4251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6"/>
                </a:solidFill>
              </a:rPr>
              <a:t>Weaknesses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8275320" y="45720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[Weaker support arrangements]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[Limited similar experience]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Assessment and Due Diligence</a:t>
            </a:r>
            <a:endParaRPr lang="en-US" sz="3200" dirty="0"/>
          </a:p>
        </p:txBody>
      </p:sp>
      <p:graphicFrame>
        <p:nvGraphicFramePr>
          <p:cNvPr id="14" name="Risk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2237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005840"/>
                <a:gridCol w="3566160"/>
              </a:tblGrid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Risk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Rating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Mitigation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[Delivery delay due to import lead times]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A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[Delivery schedule and liquidated damages in contract]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[Vendor financial capacity]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8C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[Audited accounts reviewed; performance security 10%]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[Exchange rate movement]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A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[Fixed-price contract in local currency]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[After-sales support quality]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8C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[SLA with response times and penalties]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Due diligence card"/>
          <p:cNvSpPr/>
          <p:nvPr/>
        </p:nvSpPr>
        <p:spPr>
          <a:xfrm>
            <a:off x="8092440" y="1463040"/>
            <a:ext cx="3547872" cy="4434840"/>
          </a:xfrm>
          <a:prstGeom prst="roundRect">
            <a:avLst>
              <a:gd name="adj" fmla="val 3093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366760" y="16916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DUE DILIGENCE CHECKS</a:t>
            </a:r>
            <a:endParaRPr lang="en-US" sz="1300" dirty="0"/>
          </a:p>
        </p:txBody>
      </p:sp>
      <p:sp>
        <p:nvSpPr>
          <p:cNvPr id="6" name="Check 1 circle"/>
          <p:cNvSpPr/>
          <p:nvPr/>
        </p:nvSpPr>
        <p:spPr>
          <a:xfrm>
            <a:off x="8366760" y="22402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Check 1 icon" descr="Check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85632" y="2359152"/>
            <a:ext cx="219456" cy="2194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961120" y="2240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References contacted (3/3 positive)</a:t>
            </a:r>
            <a:endParaRPr lang="en-US" sz="1400" dirty="0"/>
          </a:p>
        </p:txBody>
      </p:sp>
      <p:sp>
        <p:nvSpPr>
          <p:cNvPr id="9" name="Check 2 circle"/>
          <p:cNvSpPr/>
          <p:nvPr/>
        </p:nvSpPr>
        <p:spPr>
          <a:xfrm>
            <a:off x="8366760" y="29260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Check 2 icon" descr="Check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632" y="3044952"/>
            <a:ext cx="219456" cy="21945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961120" y="29260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Financial statements reviewed</a:t>
            </a:r>
            <a:endParaRPr lang="en-US" sz="1400" dirty="0"/>
          </a:p>
        </p:txBody>
      </p:sp>
      <p:sp>
        <p:nvSpPr>
          <p:cNvPr id="12" name="Check 3 circle"/>
          <p:cNvSpPr/>
          <p:nvPr/>
        </p:nvSpPr>
        <p:spPr>
          <a:xfrm>
            <a:off x="8366760" y="36118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3" name="Check 3 icon" descr="Check 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632" y="3730752"/>
            <a:ext cx="219456" cy="2194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961120" y="36118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Licences and registrations verified</a:t>
            </a:r>
            <a:endParaRPr lang="en-US" sz="1400" dirty="0"/>
          </a:p>
        </p:txBody>
      </p:sp>
      <p:sp>
        <p:nvSpPr>
          <p:cNvPr id="15" name="Check 4 circle"/>
          <p:cNvSpPr/>
          <p:nvPr/>
        </p:nvSpPr>
        <p:spPr>
          <a:xfrm>
            <a:off x="8366760" y="42976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Check 4 icon" descr="Check 4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4416552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961120" y="42976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Not on debarment / sanctions lists</a:t>
            </a:r>
            <a:endParaRPr lang="en-US" sz="1400" dirty="0"/>
          </a:p>
        </p:txBody>
      </p:sp>
      <p:sp>
        <p:nvSpPr>
          <p:cNvPr id="18" name="Check 5 circle"/>
          <p:cNvSpPr/>
          <p:nvPr/>
        </p:nvSpPr>
        <p:spPr>
          <a:xfrm>
            <a:off x="8366760" y="49834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Check 5 icon" descr="Check 5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5632" y="5102352"/>
            <a:ext cx="219456" cy="219456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961120" y="49834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[Site / office visit completed]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</a:t>
            </a:r>
            <a:endParaRPr lang="en-US" sz="3200" dirty="0"/>
          </a:p>
        </p:txBody>
      </p:sp>
      <p:sp>
        <p:nvSpPr>
          <p:cNvPr id="3" name="Recommendation statement"/>
          <p:cNvSpPr/>
          <p:nvPr/>
        </p:nvSpPr>
        <p:spPr>
          <a:xfrm>
            <a:off x="548640" y="1417320"/>
            <a:ext cx="11091672" cy="1417320"/>
          </a:xfrm>
          <a:prstGeom prst="roundRect">
            <a:avLst>
              <a:gd name="adj" fmla="val 7742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463040"/>
            <a:ext cx="10424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The Evaluation Committee recommends that the contract for </a:t>
            </a:r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[Procurement Title]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 be awarded to </a:t>
            </a:r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[Vendor B Ltd]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 as the most advantageous responsive bid, at a contract price of </a:t>
            </a:r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[USD 412,500]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.</a:t>
            </a:r>
            <a:endParaRPr lang="en-US" sz="1900" dirty="0"/>
          </a:p>
        </p:txBody>
      </p:sp>
      <p:sp>
        <p:nvSpPr>
          <p:cNvPr id="5" name="Term card 1"/>
          <p:cNvSpPr/>
          <p:nvPr/>
        </p:nvSpPr>
        <p:spPr>
          <a:xfrm>
            <a:off x="548640" y="3063240"/>
            <a:ext cx="3520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rm Contract value circle"/>
          <p:cNvSpPr/>
          <p:nvPr/>
        </p:nvSpPr>
        <p:spPr>
          <a:xfrm>
            <a:off x="777240" y="32918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Term Contract value icon" descr="Term Contract valu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3470148"/>
            <a:ext cx="329184" cy="32918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00200" y="32461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Contract value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60020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[USD 412,500 incl. taxes]</a:t>
            </a:r>
            <a:endParaRPr lang="en-US" sz="1400" dirty="0"/>
          </a:p>
        </p:txBody>
      </p:sp>
      <p:sp>
        <p:nvSpPr>
          <p:cNvPr id="10" name="Term card 2"/>
          <p:cNvSpPr/>
          <p:nvPr/>
        </p:nvSpPr>
        <p:spPr>
          <a:xfrm>
            <a:off x="4297680" y="3063240"/>
            <a:ext cx="3520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rm Duration circle"/>
          <p:cNvSpPr/>
          <p:nvPr/>
        </p:nvSpPr>
        <p:spPr>
          <a:xfrm>
            <a:off x="4526280" y="32918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Term Duration icon" descr="Term Dur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588" y="3470148"/>
            <a:ext cx="329184" cy="32918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49240" y="32461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Duration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34924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[Delivery within 8 weeks; 3-year warranty]</a:t>
            </a:r>
            <a:endParaRPr lang="en-US" sz="1400" dirty="0"/>
          </a:p>
        </p:txBody>
      </p:sp>
      <p:sp>
        <p:nvSpPr>
          <p:cNvPr id="15" name="Term card 3"/>
          <p:cNvSpPr/>
          <p:nvPr/>
        </p:nvSpPr>
        <p:spPr>
          <a:xfrm>
            <a:off x="8046720" y="3063240"/>
            <a:ext cx="3520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rm Securities circle"/>
          <p:cNvSpPr/>
          <p:nvPr/>
        </p:nvSpPr>
        <p:spPr>
          <a:xfrm>
            <a:off x="8275320" y="32918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7" name="Term Securities icon" descr="Term Securitie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628" y="347014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98280" y="32461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Securities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909828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[Performance security 10%]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4754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Conditions of award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[Submission of performance security within 14 days]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[Confirmation of delivery schedule at contract negotiation]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3" name="Next step 1"/>
          <p:cNvSpPr/>
          <p:nvPr/>
        </p:nvSpPr>
        <p:spPr>
          <a:xfrm>
            <a:off x="548640" y="1536192"/>
            <a:ext cx="594360" cy="5943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Next step 1 number"/>
          <p:cNvSpPr txBox="1"/>
          <p:nvPr/>
        </p:nvSpPr>
        <p:spPr>
          <a:xfrm>
            <a:off x="548640" y="153619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Next step card 1"/>
          <p:cNvSpPr/>
          <p:nvPr/>
        </p:nvSpPr>
        <p:spPr>
          <a:xfrm>
            <a:off x="1371600" y="1463040"/>
            <a:ext cx="667512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645920" y="146304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Committee approval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46304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[dd/mm]</a:t>
            </a:r>
            <a:endParaRPr lang="en-US" sz="1500" dirty="0"/>
          </a:p>
        </p:txBody>
      </p:sp>
      <p:sp>
        <p:nvSpPr>
          <p:cNvPr id="8" name="Next step 2"/>
          <p:cNvSpPr/>
          <p:nvPr/>
        </p:nvSpPr>
        <p:spPr>
          <a:xfrm>
            <a:off x="548640" y="242316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Next step 2 number"/>
          <p:cNvSpPr txBox="1"/>
          <p:nvPr/>
        </p:nvSpPr>
        <p:spPr>
          <a:xfrm>
            <a:off x="548640" y="2423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Next step card 2"/>
          <p:cNvSpPr/>
          <p:nvPr/>
        </p:nvSpPr>
        <p:spPr>
          <a:xfrm>
            <a:off x="1371600" y="2350008"/>
            <a:ext cx="667512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1645920" y="23500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Notification of intention to award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035040" y="2350008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[dd/mm]</a:t>
            </a:r>
            <a:endParaRPr lang="en-US" sz="1500" dirty="0"/>
          </a:p>
        </p:txBody>
      </p:sp>
      <p:sp>
        <p:nvSpPr>
          <p:cNvPr id="13" name="Next step 3"/>
          <p:cNvSpPr/>
          <p:nvPr/>
        </p:nvSpPr>
        <p:spPr>
          <a:xfrm>
            <a:off x="548640" y="3310128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Next step 3 number"/>
          <p:cNvSpPr txBox="1"/>
          <p:nvPr/>
        </p:nvSpPr>
        <p:spPr>
          <a:xfrm>
            <a:off x="548640" y="331012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Next step card 3"/>
          <p:cNvSpPr/>
          <p:nvPr/>
        </p:nvSpPr>
        <p:spPr>
          <a:xfrm>
            <a:off x="1371600" y="3236976"/>
            <a:ext cx="667512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1645920" y="3236976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Standstill period ([10] days)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035040" y="3236976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[dd/mm–dd/mm]</a:t>
            </a:r>
            <a:endParaRPr lang="en-US" sz="1500" dirty="0"/>
          </a:p>
        </p:txBody>
      </p:sp>
      <p:sp>
        <p:nvSpPr>
          <p:cNvPr id="18" name="Next step 4"/>
          <p:cNvSpPr/>
          <p:nvPr/>
        </p:nvSpPr>
        <p:spPr>
          <a:xfrm>
            <a:off x="548640" y="4197096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ext step 4 number"/>
          <p:cNvSpPr txBox="1"/>
          <p:nvPr/>
        </p:nvSpPr>
        <p:spPr>
          <a:xfrm>
            <a:off x="548640" y="419709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Next step card 4"/>
          <p:cNvSpPr/>
          <p:nvPr/>
        </p:nvSpPr>
        <p:spPr>
          <a:xfrm>
            <a:off x="1371600" y="4123944"/>
            <a:ext cx="667512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1645920" y="4123944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Contract negotiation and signing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035040" y="412394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[dd/mm]</a:t>
            </a:r>
            <a:endParaRPr lang="en-US" sz="1500" dirty="0"/>
          </a:p>
        </p:txBody>
      </p:sp>
      <p:sp>
        <p:nvSpPr>
          <p:cNvPr id="23" name="Next step 5"/>
          <p:cNvSpPr/>
          <p:nvPr/>
        </p:nvSpPr>
        <p:spPr>
          <a:xfrm>
            <a:off x="548640" y="5084064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Next step 5 number"/>
          <p:cNvSpPr txBox="1"/>
          <p:nvPr/>
        </p:nvSpPr>
        <p:spPr>
          <a:xfrm>
            <a:off x="548640" y="508406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5" name="Next step card 5"/>
          <p:cNvSpPr/>
          <p:nvPr/>
        </p:nvSpPr>
        <p:spPr>
          <a:xfrm>
            <a:off x="1371600" y="5010912"/>
            <a:ext cx="667512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1645920" y="5010912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Kick-off meeting with vendor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6035040" y="5010912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[dd/mm]</a:t>
            </a:r>
            <a:endParaRPr lang="en-US" sz="1500" dirty="0"/>
          </a:p>
        </p:txBody>
      </p:sp>
      <p:sp>
        <p:nvSpPr>
          <p:cNvPr id="28" name="Decision card"/>
          <p:cNvSpPr/>
          <p:nvPr/>
        </p:nvSpPr>
        <p:spPr>
          <a:xfrm>
            <a:off x="8321040" y="1463040"/>
            <a:ext cx="3319272" cy="4297680"/>
          </a:xfrm>
          <a:prstGeom prst="roundRect">
            <a:avLst>
              <a:gd name="adj" fmla="val 330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Decision circle"/>
          <p:cNvSpPr/>
          <p:nvPr/>
        </p:nvSpPr>
        <p:spPr>
          <a:xfrm>
            <a:off x="9418320" y="1783080"/>
            <a:ext cx="1097280" cy="10972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0" name="Decision icon" descr="Deci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3613" y="2068373"/>
            <a:ext cx="526694" cy="526694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549640" y="3063240"/>
            <a:ext cx="2862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Decision required today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8595360" y="3611880"/>
            <a:ext cx="27706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Approve the award of the contract to [Vendor B Ltd] as recommended.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Approval</a:t>
            </a:r>
            <a:endParaRPr lang="en-US" sz="3200" dirty="0"/>
          </a:p>
        </p:txBody>
      </p:sp>
      <p:graphicFrame>
        <p:nvGraphicFramePr>
          <p:cNvPr id="17" name="Approval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011680"/>
                <a:gridCol w="2770632"/>
                <a:gridCol w="1828800"/>
                <a:gridCol w="137160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Role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Decision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Signature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Date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Chair, Evaluation Committee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Recommended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Head of Procurement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Chair, Tender / Procurement Committee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☐ Approved  ☐ Not approved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Accounting / Approving Officer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☐ Approved  ☐ Not approved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029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Committee comments / conditions:</a:t>
            </a:r>
            <a:endParaRPr lang="en-US" sz="1500" dirty="0"/>
          </a:p>
        </p:txBody>
      </p:sp>
      <p:sp>
        <p:nvSpPr>
          <p:cNvPr id="5" name="Comment line"/>
          <p:cNvSpPr/>
          <p:nvPr/>
        </p:nvSpPr>
        <p:spPr>
          <a:xfrm>
            <a:off x="548640" y="5760720"/>
            <a:ext cx="11091672" cy="0"/>
          </a:xfrm>
          <a:prstGeom prst="line">
            <a:avLst/>
          </a:prstGeom>
          <a:noFill/>
          <a:ln w="12700">
            <a:solidFill>
              <a:srgbClr val="B7C3D0"/>
            </a:solidFill>
            <a:prstDash val="dash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828800"/>
            <a:ext cx="2743200" cy="12801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7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0632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Appendix: Detailed Scoring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20624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Individual and consensus score sheets, clarifications and supporting documents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Detailed Technical Scoring Sheet</a:t>
            </a:r>
            <a:endParaRPr lang="en-US" sz="3200" dirty="0"/>
          </a:p>
        </p:txBody>
      </p:sp>
      <p:graphicFrame>
        <p:nvGraphicFramePr>
          <p:cNvPr id="19" name="Scoring shee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31520"/>
                <a:gridCol w="1143000"/>
                <a:gridCol w="1143000"/>
                <a:gridCol w="1143000"/>
                <a:gridCol w="1143000"/>
                <a:gridCol w="2496312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Sub-criterion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Max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A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B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C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Vendor D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Comments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[Compliance with specifications]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[15]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[Quality of proposed solution]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[Implementation methodology]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[Similar contracts in last 5 years]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[Client references]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[5]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[Delivery schedule]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[Warranty and after-sales support]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[10]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QUESTIONS</a:t>
            </a:r>
            <a:endParaRPr lang="en-US" sz="16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[Evaluation Committee – Tender No. XXX/2026/001]</a:t>
            </a:r>
            <a:endParaRPr lang="en-US" sz="2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[Name, Head of Procurement]  |  [email]  |  [phone]</a:t>
            </a:r>
            <a:endParaRPr lang="en-US" sz="1400" dirty="0"/>
          </a:p>
        </p:txBody>
      </p:sp>
      <p:sp>
        <p:nvSpPr>
          <p:cNvPr id="6" name="Closing emblem circle"/>
          <p:cNvSpPr/>
          <p:nvPr/>
        </p:nvSpPr>
        <p:spPr>
          <a:xfrm>
            <a:off x="9006840" y="2057400"/>
            <a:ext cx="2331720" cy="2331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Closing emblem icon" descr="Handshak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0" y="256032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curement Navy Amber">
  <a:themeElements>
    <a:clrScheme name="Procurement Navy Amber">
      <a:dk1>
        <a:srgbClr val="1E2733"/>
      </a:dk1>
      <a:lt1>
        <a:srgbClr val="FFFFFF"/>
      </a:lt1>
      <a:dk2>
        <a:srgbClr val="12355B"/>
      </a:dk2>
      <a:lt2>
        <a:srgbClr val="EEF3F8"/>
      </a:lt2>
      <a:accent1>
        <a:srgbClr val="12355B"/>
      </a:accent1>
      <a:accent2>
        <a:srgbClr val="E8962E"/>
      </a:accent2>
      <a:accent3>
        <a:srgbClr val="2B7A9C"/>
      </a:accent3>
      <a:accent4>
        <a:srgbClr val="6C7A89"/>
      </a:accent4>
      <a:accent5>
        <a:srgbClr val="FCEBD2"/>
      </a:accent5>
      <a:accent6>
        <a:srgbClr val="C8553D"/>
      </a:accent6>
      <a:hlink>
        <a:srgbClr val="0B6E99"/>
      </a:hlink>
      <a:folHlink>
        <a:srgbClr val="6B4E9B"/>
      </a:folHlink>
    </a:clrScheme>
    <a:fontScheme name="Procurement Navy Amb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Vendor Evaluation and Selection Presentation</dc:title>
  <dc:subject>Procurement evaluation and award recommendation template</dc:subject>
  <dc:creator>Andrews Kwabena Baaji</dc:creator>
  <cp:lastModifiedBy>Andrews Kwabena Baaji</cp:lastModifiedBy>
  <cp:revision>1</cp:revision>
  <dcterms:created xsi:type="dcterms:W3CDTF">2026-10-29T14:15:06Z</dcterms:created>
  <dcterms:modified xsi:type="dcterms:W3CDTF">2026-10-29T14:15:06Z</dcterms:modified>
</cp:coreProperties>
</file>