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1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58de70cc-f8d7-6de2-978f-76b6170a1861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  <p14:section name="Session Content" id="{4967112f-fa43-9b8c-a7e3-302537e4c416}">
          <p14:sldIdLst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</p14:sldIdLst>
        </p14:section>
        <p14:section name="Knowledge Check" id="{e0f07474-648c-e30b-ab14-40729c01c911}">
          <p14:sldIdLst>
            <p14:sldId id="270"/>
            <p14:sldId id="271"/>
            <p14:sldId id="272"/>
            <p14:sldId id="273"/>
          </p14:sldIdLst>
        </p14:section>
        <p14:section name="Evaluation and Close" id="{a0c7baec-c7ce-4fa6-7a69-6a88955b253a}">
          <p14:sldIdLst>
            <p14:sldId id="274"/>
            <p14:sldId id="275"/>
            <p14:sldId id="276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500" b="0" i="0" u="none" strike="noStrike">
                <a:solidFill>
                  <a:srgbClr val="00563F"/>
                </a:solidFill>
                <a:latin typeface="+mn-lt"/>
              </a:defRPr>
            </a:pPr>
            <a:r>
              <a:rPr sz="1500" b="0" i="0" u="none" strike="noStrike">
                <a:solidFill>
                  <a:srgbClr val="00563F"/>
                </a:solidFill>
                <a:latin typeface="+mn-lt"/>
              </a:rPr>
              <a:t>Average score (%) by topic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Pre-test</c:v>
                </c:pt>
              </c:strCache>
            </c:strRef>
          </c:tx>
          <c:spPr>
            <a:solidFill>
              <a:srgbClr val="6B7F7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F2A24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Topic 1</c:v>
                  </c:pt>
                  <c:pt idx="1">
                    <c:v>Topic 2</c:v>
                  </c:pt>
                  <c:pt idx="2">
                    <c:v>Topic 3</c:v>
                  </c:pt>
                  <c:pt idx="3">
                    <c:v>Topic 4</c:v>
                  </c:pt>
                  <c:pt idx="4">
                    <c:v>Overall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45</c:v>
                </c:pt>
                <c:pt idx="1">
                  <c:v>52</c:v>
                </c:pt>
                <c:pt idx="2">
                  <c:v>38</c:v>
                </c:pt>
                <c:pt idx="3">
                  <c:v>60</c:v>
                </c:pt>
                <c:pt idx="4">
                  <c:v>49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Post-test</c:v>
                </c:pt>
              </c:strCache>
            </c:strRef>
          </c:tx>
          <c:spPr>
            <a:solidFill>
              <a:srgbClr val="00563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F2A24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Topic 1</c:v>
                  </c:pt>
                  <c:pt idx="1">
                    <c:v>Topic 2</c:v>
                  </c:pt>
                  <c:pt idx="2">
                    <c:v>Topic 3</c:v>
                  </c:pt>
                  <c:pt idx="3">
                    <c:v>Topic 4</c:v>
                  </c:pt>
                  <c:pt idx="4">
                    <c:v>Overall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78</c:v>
                </c:pt>
                <c:pt idx="1">
                  <c:v>85</c:v>
                </c:pt>
                <c:pt idx="2">
                  <c:v>72</c:v>
                </c:pt>
                <c:pt idx="3">
                  <c:v>88</c:v>
                </c:pt>
                <c:pt idx="4">
                  <c:v>81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1F2A24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1F2A24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l"/>
        <c:majorGridlines>
          <c:spPr>
            <a:ln w="6350" cap="flat">
              <a:solidFill>
                <a:srgbClr val="E1E9E4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7F76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300"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TITLE SLIDE. Replace the bracketed text with the workshop title, subtitle, facilitator, venue and date. Insert your organisation logo over the '[Organisation / Logo]' text. Display this slide while participants arrive.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logistics in under 3 minutes. Edit each card for your venue. Point out the 'parking lot' (a flipchart for questions to be answered later).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introductions to learn participants' expectations; write them on a flipchart and revisit them at the close to check whether they were met.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Write objectives with observable action verbs (Bloom's taxonomy: remember, understand, apply, analyse, evaluate, create). Each objective should link to at least one activity and one knowledge-check question later in the pack.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Adjust times and sessions. Breaks are shaded gold. For multi-day workshops, duplicate this slide and add the day to the title (e.g. 'Workshop Agenda – Day 2').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Agree these with participants rather than imposing them: show the slide, ask for additions, and write the final list on a flipchart that stays visible throughout.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Duplicate this divider for each session (02, 03 …). Use it to signal a change of topic and to restate the session's purpose.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facilitator's session plan. Show it to participants or hide it (right-click &gt; Hide Slide) and keep it as a facilitator guide. Keep timings realistic: plan about 10% buffer.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concept slides to one idea. Use the example box to connect theory to practice, and pause on the question to invite two or three responses.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for any sequence: a results chain, a project cycle, a PDCA loop or the steps of a method. Add or remove chevrons as needed (keep 3–6 steps).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Leave this slide on screen during the activity so instructions remain visible. Walk around, listen and note good examples to draw on in the debrief.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Form groups deliberately (mix organisations, experience levels and gender). Assign roles before starting. Visit each group at least once.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Option: type key points into the boxes live, or use this slide as the frame for a 'gallery walk' where groups circulate to read each other's flipcharts.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'What? So what? Now what?' model (Rolfe et al., 2001) moves participants from recall to application. Use it at the end of each session or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participants to vote (show of hands, coloured cards or an online poll) before revealing the answer on the next slide. Write questions that test the learning objectives, not trivia.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wrong answers too: misconceptions reveal what needs reinforcing. Duplicate slides 15–16 for each question.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as a rapid-fire recap. To reveal answers one at a time, add an Appear animation to each answer cell's text, or duplicate the slide with the answers removed.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Native PowerPoint chart: right-click &gt; Edit Data to enter your own pre- and post-test averages. Update the gain figure to match (post-test overall minus pre-test overall).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covers Kirkpatrick Level 1 (reaction). Allow 10 minutes. Paste a QR code image for your online form over the white box, or print the statements as a paper form.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Action plans support Kirkpatrick Level 3 (behaviour). Give participants a printed copy, collect a photo, and use it for the follow-up check-in.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Summarise in participants' own words where possible: ask two or three people to name their key takeaway before showing yours.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time. Thank participants, sponsors and hosts; remind them of the evaluation form and how to reach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38160" y="0"/>
            <a:ext cx="4053535" cy="685800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548640" y="1234440"/>
            <a:ext cx="713232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600" b="1" spc="200" kern="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600" b="1" spc="200" kern="0" dirty="0">
                <a:solidFill>
                  <a:schemeClr val="accent2"/>
                </a:solidFill>
              </a:rPr>
              <a:t>[TRAINING WORKSHOP]</a:t>
            </a:r>
            <a:endParaRPr lang="en-US" sz="16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1737360"/>
            <a:ext cx="7223760" cy="1920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[Workshop Title]</a:t>
            </a:r>
            <a:endParaRPr lang="en-US" sz="44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548640" y="3749040"/>
            <a:ext cx="71323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000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r>
              <a:rPr lang="en-US" sz="2000" dirty="0">
                <a:solidFill>
                  <a:schemeClr val="bg2"/>
                </a:solidFill>
              </a:rPr>
              <a:t>[Subtitle or theme of the workshop]</a:t>
            </a:r>
            <a:endParaRPr lang="en-US" sz="20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548640" y="5029200"/>
            <a:ext cx="713232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400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[Facilitator name]  |  [Venue]  |  [Date]</a:t>
            </a:r>
            <a:endParaRPr lang="en-US" sz="1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_DARK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1828800"/>
            <a:ext cx="27432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72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indent="0" marL="0">
              <a:buNone/>
            </a:pPr>
            <a:r>
              <a:rPr lang="en-US" sz="72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7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3063240"/>
            <a:ext cx="105156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[Section title]</a:t>
            </a: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4206240"/>
            <a:ext cx="96012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[One-line description of what this section covers]</a:t>
            </a: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[Slide title]</a:t>
            </a: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[Organisation name]  |  [Workshop title]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body" hasCustomPrompt="1"/>
          </p:nvPr>
        </p:nvSpPr>
        <p:spPr>
          <a:xfrm>
            <a:off x="548640" y="1234440"/>
            <a:ext cx="7132320" cy="4572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chemeClr val="accent2"/>
                </a:solidFill>
              </a:rPr>
              <a:t>TRAINING WORKSHOP</a:t>
            </a:r>
            <a:endParaRPr lang="en-US" sz="1600" dirty="0"/>
          </a:p>
        </p:txBody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548640" y="1737360"/>
            <a:ext cx="7223760" cy="192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[Workshop Title]</a:t>
            </a:r>
            <a:endParaRPr lang="en-US" sz="44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548640" y="3749040"/>
            <a:ext cx="71323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bg2"/>
                </a:solidFill>
              </a:rPr>
              <a:t>[Subtitle – e.g. Building Skills in Results-Based Monitoring and Evaluation]</a:t>
            </a:r>
            <a:endParaRPr lang="en-US" sz="2000" dirty="0"/>
          </a:p>
        </p:txBody>
      </p:sp>
      <p:sp>
        <p:nvSpPr>
          <p:cNvPr id="5" name="Text 1"/>
          <p:cNvSpPr/>
          <p:nvPr>
            <p:ph idx="104" type="body" hasCustomPrompt="1"/>
          </p:nvPr>
        </p:nvSpPr>
        <p:spPr>
          <a:xfrm>
            <a:off x="548640" y="5029200"/>
            <a:ext cx="71323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[Lead facilitator]  |  [Venue, City]  |  [Day Month Year]</a:t>
            </a:r>
            <a:endParaRPr lang="en-US" sz="1400" dirty="0"/>
          </a:p>
        </p:txBody>
      </p:sp>
      <p:sp>
        <p:nvSpPr>
          <p:cNvPr id="6" name="Title emblem circle"/>
          <p:cNvSpPr/>
          <p:nvPr/>
        </p:nvSpPr>
        <p:spPr>
          <a:xfrm>
            <a:off x="9006840" y="2057400"/>
            <a:ext cx="2331720" cy="23317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Title emblem icon" descr="Training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09760" y="2560320"/>
            <a:ext cx="1325880" cy="1325880"/>
          </a:xfrm>
          <a:prstGeom prst="rect">
            <a:avLst/>
          </a:prstGeom>
        </p:spPr>
      </p:pic>
      <p:sp>
        <p:nvSpPr>
          <p:cNvPr id="8" name="Logo placeholder"/>
          <p:cNvSpPr txBox="1"/>
          <p:nvPr/>
        </p:nvSpPr>
        <p:spPr>
          <a:xfrm>
            <a:off x="8503920" y="58521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[Organisation / Logo]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Welcome and Housekeeping</a:t>
            </a:r>
            <a:endParaRPr lang="en-US" sz="3200" dirty="0"/>
          </a:p>
        </p:txBody>
      </p:sp>
      <p:sp>
        <p:nvSpPr>
          <p:cNvPr id="3" name="Housekeeping card 1"/>
          <p:cNvSpPr/>
          <p:nvPr/>
        </p:nvSpPr>
        <p:spPr>
          <a:xfrm>
            <a:off x="548640" y="1463040"/>
            <a:ext cx="3474720" cy="20574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Housekeeping Session times circle"/>
          <p:cNvSpPr/>
          <p:nvPr/>
        </p:nvSpPr>
        <p:spPr>
          <a:xfrm>
            <a:off x="822960" y="1737360"/>
            <a:ext cx="777240" cy="7772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5" name="Housekeeping Session times icon" descr="Housekeeping Session time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5042" y="1939442"/>
            <a:ext cx="373075" cy="373075"/>
          </a:xfrm>
          <a:prstGeom prst="rect">
            <a:avLst/>
          </a:prstGeom>
        </p:spPr>
      </p:pic>
      <p:sp>
        <p:nvSpPr>
          <p:cNvPr id="6" name="Housekeeping Session times heading"/>
          <p:cNvSpPr txBox="1"/>
          <p:nvPr/>
        </p:nvSpPr>
        <p:spPr>
          <a:xfrm>
            <a:off x="822960" y="265176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Session times</a:t>
            </a:r>
            <a:endParaRPr lang="en-US" sz="1800" dirty="0"/>
          </a:p>
        </p:txBody>
      </p:sp>
      <p:sp>
        <p:nvSpPr>
          <p:cNvPr id="7" name="Housekeeping Session times detail"/>
          <p:cNvSpPr txBox="1"/>
          <p:nvPr/>
        </p:nvSpPr>
        <p:spPr>
          <a:xfrm>
            <a:off x="822960" y="301752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[Start 09:00 – Close 16:30]</a:t>
            </a:r>
            <a:endParaRPr lang="en-US" sz="1400" dirty="0"/>
          </a:p>
        </p:txBody>
      </p:sp>
      <p:sp>
        <p:nvSpPr>
          <p:cNvPr id="8" name="Housekeeping card 2"/>
          <p:cNvSpPr/>
          <p:nvPr/>
        </p:nvSpPr>
        <p:spPr>
          <a:xfrm>
            <a:off x="4297680" y="1463040"/>
            <a:ext cx="3474720" cy="20574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Housekeeping Breaks circle"/>
          <p:cNvSpPr/>
          <p:nvPr/>
        </p:nvSpPr>
        <p:spPr>
          <a:xfrm>
            <a:off x="4572000" y="1737360"/>
            <a:ext cx="777240" cy="7772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0" name="Housekeeping Breaks icon" descr="Housekeeping Break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4082" y="1939442"/>
            <a:ext cx="373075" cy="373075"/>
          </a:xfrm>
          <a:prstGeom prst="rect">
            <a:avLst/>
          </a:prstGeom>
        </p:spPr>
      </p:pic>
      <p:sp>
        <p:nvSpPr>
          <p:cNvPr id="11" name="Housekeeping Breaks heading"/>
          <p:cNvSpPr txBox="1"/>
          <p:nvPr/>
        </p:nvSpPr>
        <p:spPr>
          <a:xfrm>
            <a:off x="4572000" y="265176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Breaks</a:t>
            </a:r>
            <a:endParaRPr lang="en-US" sz="1800" dirty="0"/>
          </a:p>
        </p:txBody>
      </p:sp>
      <p:sp>
        <p:nvSpPr>
          <p:cNvPr id="12" name="Housekeeping Breaks detail"/>
          <p:cNvSpPr txBox="1"/>
          <p:nvPr/>
        </p:nvSpPr>
        <p:spPr>
          <a:xfrm>
            <a:off x="4572000" y="301752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[Tea 10:30 · Lunch 13:00 · Tea 15:00]</a:t>
            </a:r>
            <a:endParaRPr lang="en-US" sz="1400" dirty="0"/>
          </a:p>
        </p:txBody>
      </p:sp>
      <p:sp>
        <p:nvSpPr>
          <p:cNvPr id="13" name="Housekeeping card 3"/>
          <p:cNvSpPr/>
          <p:nvPr/>
        </p:nvSpPr>
        <p:spPr>
          <a:xfrm>
            <a:off x="8046720" y="1463040"/>
            <a:ext cx="3474720" cy="20574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Housekeeping Phones circle"/>
          <p:cNvSpPr/>
          <p:nvPr/>
        </p:nvSpPr>
        <p:spPr>
          <a:xfrm>
            <a:off x="8321040" y="1737360"/>
            <a:ext cx="777240" cy="7772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Housekeeping Phones icon" descr="Housekeeping Phones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3122" y="1939442"/>
            <a:ext cx="373075" cy="373075"/>
          </a:xfrm>
          <a:prstGeom prst="rect">
            <a:avLst/>
          </a:prstGeom>
        </p:spPr>
      </p:pic>
      <p:sp>
        <p:nvSpPr>
          <p:cNvPr id="16" name="Housekeeping Phones heading"/>
          <p:cNvSpPr txBox="1"/>
          <p:nvPr/>
        </p:nvSpPr>
        <p:spPr>
          <a:xfrm>
            <a:off x="8321040" y="265176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Phones</a:t>
            </a:r>
            <a:endParaRPr lang="en-US" sz="1800" dirty="0"/>
          </a:p>
        </p:txBody>
      </p:sp>
      <p:sp>
        <p:nvSpPr>
          <p:cNvPr id="17" name="Housekeeping Phones detail"/>
          <p:cNvSpPr txBox="1"/>
          <p:nvPr/>
        </p:nvSpPr>
        <p:spPr>
          <a:xfrm>
            <a:off x="8321040" y="301752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[Silent mode; take calls outside]</a:t>
            </a:r>
            <a:endParaRPr lang="en-US" sz="1400" dirty="0"/>
          </a:p>
        </p:txBody>
      </p:sp>
      <p:sp>
        <p:nvSpPr>
          <p:cNvPr id="18" name="Housekeeping card 4"/>
          <p:cNvSpPr/>
          <p:nvPr/>
        </p:nvSpPr>
        <p:spPr>
          <a:xfrm>
            <a:off x="548640" y="3794760"/>
            <a:ext cx="3474720" cy="20574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9" name="Housekeeping Questions circle"/>
          <p:cNvSpPr/>
          <p:nvPr/>
        </p:nvSpPr>
        <p:spPr>
          <a:xfrm>
            <a:off x="822960" y="4069080"/>
            <a:ext cx="777240" cy="7772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0" name="Housekeeping Questions icon" descr="Housekeeping Questions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042" y="4271162"/>
            <a:ext cx="373075" cy="373075"/>
          </a:xfrm>
          <a:prstGeom prst="rect">
            <a:avLst/>
          </a:prstGeom>
        </p:spPr>
      </p:pic>
      <p:sp>
        <p:nvSpPr>
          <p:cNvPr id="21" name="Housekeeping Questions heading"/>
          <p:cNvSpPr txBox="1"/>
          <p:nvPr/>
        </p:nvSpPr>
        <p:spPr>
          <a:xfrm>
            <a:off x="822960" y="498348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Questions</a:t>
            </a:r>
            <a:endParaRPr lang="en-US" sz="1800" dirty="0"/>
          </a:p>
        </p:txBody>
      </p:sp>
      <p:sp>
        <p:nvSpPr>
          <p:cNvPr id="22" name="Housekeeping Questions detail"/>
          <p:cNvSpPr txBox="1"/>
          <p:nvPr/>
        </p:nvSpPr>
        <p:spPr>
          <a:xfrm>
            <a:off x="822960" y="534924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[Ask anytime or use the parking lot]</a:t>
            </a:r>
            <a:endParaRPr lang="en-US" sz="1400" dirty="0"/>
          </a:p>
        </p:txBody>
      </p:sp>
      <p:sp>
        <p:nvSpPr>
          <p:cNvPr id="23" name="Housekeeping card 5"/>
          <p:cNvSpPr/>
          <p:nvPr/>
        </p:nvSpPr>
        <p:spPr>
          <a:xfrm>
            <a:off x="4297680" y="3794760"/>
            <a:ext cx="3474720" cy="20574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4" name="Housekeeping Facilities circle"/>
          <p:cNvSpPr/>
          <p:nvPr/>
        </p:nvSpPr>
        <p:spPr>
          <a:xfrm>
            <a:off x="4572000" y="4069080"/>
            <a:ext cx="777240" cy="7772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5" name="Housekeeping Facilities icon" descr="Housekeeping Facilities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4082" y="4271162"/>
            <a:ext cx="373075" cy="373075"/>
          </a:xfrm>
          <a:prstGeom prst="rect">
            <a:avLst/>
          </a:prstGeom>
        </p:spPr>
      </p:pic>
      <p:sp>
        <p:nvSpPr>
          <p:cNvPr id="26" name="Housekeeping Facilities heading"/>
          <p:cNvSpPr txBox="1"/>
          <p:nvPr/>
        </p:nvSpPr>
        <p:spPr>
          <a:xfrm>
            <a:off x="4572000" y="498348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Facilities</a:t>
            </a:r>
            <a:endParaRPr lang="en-US" sz="1800" dirty="0"/>
          </a:p>
        </p:txBody>
      </p:sp>
      <p:sp>
        <p:nvSpPr>
          <p:cNvPr id="27" name="Housekeeping Facilities detail"/>
          <p:cNvSpPr txBox="1"/>
          <p:nvPr/>
        </p:nvSpPr>
        <p:spPr>
          <a:xfrm>
            <a:off x="4572000" y="534924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[Washrooms, Wi-Fi, prayer room]</a:t>
            </a:r>
            <a:endParaRPr lang="en-US" sz="1400" dirty="0"/>
          </a:p>
        </p:txBody>
      </p:sp>
      <p:sp>
        <p:nvSpPr>
          <p:cNvPr id="28" name="Housekeeping card 6"/>
          <p:cNvSpPr/>
          <p:nvPr/>
        </p:nvSpPr>
        <p:spPr>
          <a:xfrm>
            <a:off x="8046720" y="3794760"/>
            <a:ext cx="3474720" cy="20574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9" name="Housekeeping Safety circle"/>
          <p:cNvSpPr/>
          <p:nvPr/>
        </p:nvSpPr>
        <p:spPr>
          <a:xfrm>
            <a:off x="8321040" y="4069080"/>
            <a:ext cx="777240" cy="7772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0" name="Housekeeping Safety icon" descr="Housekeeping Safety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3122" y="4271162"/>
            <a:ext cx="373075" cy="373075"/>
          </a:xfrm>
          <a:prstGeom prst="rect">
            <a:avLst/>
          </a:prstGeom>
        </p:spPr>
      </p:pic>
      <p:sp>
        <p:nvSpPr>
          <p:cNvPr id="31" name="Housekeeping Safety heading"/>
          <p:cNvSpPr txBox="1"/>
          <p:nvPr/>
        </p:nvSpPr>
        <p:spPr>
          <a:xfrm>
            <a:off x="8321040" y="498348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Safety</a:t>
            </a:r>
            <a:endParaRPr lang="en-US" sz="1800" dirty="0"/>
          </a:p>
        </p:txBody>
      </p:sp>
      <p:sp>
        <p:nvSpPr>
          <p:cNvPr id="32" name="Housekeeping Safety detail"/>
          <p:cNvSpPr txBox="1"/>
          <p:nvPr/>
        </p:nvSpPr>
        <p:spPr>
          <a:xfrm>
            <a:off x="8321040" y="534924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[Fire exits and assembly point]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Getting to Know Each Other</a:t>
            </a:r>
            <a:endParaRPr lang="en-US" sz="3200" dirty="0"/>
          </a:p>
        </p:txBody>
      </p:sp>
      <p:sp>
        <p:nvSpPr>
          <p:cNvPr id="3" name="Facilitators card"/>
          <p:cNvSpPr/>
          <p:nvPr/>
        </p:nvSpPr>
        <p:spPr>
          <a:xfrm>
            <a:off x="548640" y="1463040"/>
            <a:ext cx="5120640" cy="4572000"/>
          </a:xfrm>
          <a:prstGeom prst="roundRect">
            <a:avLst>
              <a:gd name="adj" fmla="val 24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914400" y="173736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2"/>
                </a:solidFill>
              </a:rPr>
              <a:t>YOUR FACILITATORS</a:t>
            </a:r>
            <a:endParaRPr lang="en-US" sz="1400" dirty="0"/>
          </a:p>
        </p:txBody>
      </p:sp>
      <p:sp>
        <p:nvSpPr>
          <p:cNvPr id="5" name="Facilitator 1 circle"/>
          <p:cNvSpPr/>
          <p:nvPr/>
        </p:nvSpPr>
        <p:spPr>
          <a:xfrm>
            <a:off x="914400" y="233172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6" name="Facilitator 1 icon" descr="Facilitator 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2144" y="2569464"/>
            <a:ext cx="438912" cy="438912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2057400" y="2404872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[Facilitator 1 name]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2057400" y="278892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[Role, organisation, area of expertise]</a:t>
            </a:r>
            <a:endParaRPr lang="en-US" sz="1400" dirty="0"/>
          </a:p>
        </p:txBody>
      </p:sp>
      <p:sp>
        <p:nvSpPr>
          <p:cNvPr id="9" name="Facilitator 2 circle"/>
          <p:cNvSpPr/>
          <p:nvPr/>
        </p:nvSpPr>
        <p:spPr>
          <a:xfrm>
            <a:off x="914400" y="393192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0" name="Facilitator 2 icon" descr="Facilitator 2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144" y="4169664"/>
            <a:ext cx="438912" cy="43891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2057400" y="4005072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[Facilitator 2 name]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2057400" y="438912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[Role, organisation, area of expertise]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6126480" y="150876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Icebreaker: [Name of activity]</a:t>
            </a:r>
            <a:endParaRPr lang="en-US" sz="2000" dirty="0"/>
          </a:p>
        </p:txBody>
      </p:sp>
      <p:sp>
        <p:nvSpPr>
          <p:cNvPr id="14" name="Text 10"/>
          <p:cNvSpPr txBox="1"/>
          <p:nvPr/>
        </p:nvSpPr>
        <p:spPr>
          <a:xfrm>
            <a:off x="6126480" y="201168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In pairs, take [5] minutes to find out, then introduce your partner to the group:</a:t>
            </a:r>
            <a:endParaRPr lang="en-US" sz="1500" dirty="0"/>
          </a:p>
        </p:txBody>
      </p:sp>
      <p:sp>
        <p:nvSpPr>
          <p:cNvPr id="15" name="Icebreaker step 1"/>
          <p:cNvSpPr/>
          <p:nvPr/>
        </p:nvSpPr>
        <p:spPr>
          <a:xfrm>
            <a:off x="6126480" y="2788920"/>
            <a:ext cx="548640" cy="5486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6" name="Icebreaker step 1 number"/>
          <p:cNvSpPr txBox="1"/>
          <p:nvPr/>
        </p:nvSpPr>
        <p:spPr>
          <a:xfrm>
            <a:off x="6126480" y="27889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6903720" y="2880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Name, organisation and role</a:t>
            </a:r>
            <a:endParaRPr lang="en-US" sz="1600" dirty="0"/>
          </a:p>
        </p:txBody>
      </p:sp>
      <p:sp>
        <p:nvSpPr>
          <p:cNvPr id="18" name="Icebreaker step 2"/>
          <p:cNvSpPr/>
          <p:nvPr/>
        </p:nvSpPr>
        <p:spPr>
          <a:xfrm>
            <a:off x="6126480" y="3749040"/>
            <a:ext cx="548640" cy="5486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9" name="Icebreaker step 2 number"/>
          <p:cNvSpPr txBox="1"/>
          <p:nvPr/>
        </p:nvSpPr>
        <p:spPr>
          <a:xfrm>
            <a:off x="6126480" y="3749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20" name="Text 16"/>
          <p:cNvSpPr txBox="1"/>
          <p:nvPr/>
        </p:nvSpPr>
        <p:spPr>
          <a:xfrm>
            <a:off x="6903720" y="384048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One thing you hope to gain from this workshop</a:t>
            </a:r>
            <a:endParaRPr lang="en-US" sz="1600" dirty="0"/>
          </a:p>
        </p:txBody>
      </p:sp>
      <p:sp>
        <p:nvSpPr>
          <p:cNvPr id="21" name="Icebreaker step 3"/>
          <p:cNvSpPr/>
          <p:nvPr/>
        </p:nvSpPr>
        <p:spPr>
          <a:xfrm>
            <a:off x="6126480" y="4709160"/>
            <a:ext cx="548640" cy="5486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2" name="Icebreaker step 3 number"/>
          <p:cNvSpPr txBox="1"/>
          <p:nvPr/>
        </p:nvSpPr>
        <p:spPr>
          <a:xfrm>
            <a:off x="6126480" y="47091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23" name="Text 19"/>
          <p:cNvSpPr txBox="1"/>
          <p:nvPr/>
        </p:nvSpPr>
        <p:spPr>
          <a:xfrm>
            <a:off x="6903720" y="480060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[An interesting fact or a recent success at work]</a:t>
            </a:r>
            <a:endParaRPr lang="en-US" sz="1600" dirty="0"/>
          </a:p>
        </p:txBody>
      </p:sp>
      <p:sp>
        <p:nvSpPr>
          <p:cNvPr id="24" name="Icebreaker time circle"/>
          <p:cNvSpPr/>
          <p:nvPr/>
        </p:nvSpPr>
        <p:spPr>
          <a:xfrm>
            <a:off x="6126480" y="5623560"/>
            <a:ext cx="457200" cy="4572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5" name="Icebreaker time icon" descr="Icebreaker time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5352" y="5742432"/>
            <a:ext cx="219456" cy="219456"/>
          </a:xfrm>
          <a:prstGeom prst="rect">
            <a:avLst/>
          </a:prstGeom>
        </p:spPr>
      </p:pic>
      <p:sp>
        <p:nvSpPr>
          <p:cNvPr id="26" name="Text 21"/>
          <p:cNvSpPr txBox="1"/>
          <p:nvPr/>
        </p:nvSpPr>
        <p:spPr>
          <a:xfrm>
            <a:off x="6720840" y="5669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Time: [15 minutes]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Learning Objectives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chemeClr val="accent4"/>
                </a:solidFill>
              </a:rPr>
              <a:t>By the end of this workshop, participants will be able to:</a:t>
            </a:r>
            <a:endParaRPr lang="en-US" sz="1800" dirty="0"/>
          </a:p>
        </p:txBody>
      </p:sp>
      <p:sp>
        <p:nvSpPr>
          <p:cNvPr id="4" name="Objective card 1"/>
          <p:cNvSpPr/>
          <p:nvPr/>
        </p:nvSpPr>
        <p:spPr>
          <a:xfrm>
            <a:off x="548640" y="1920240"/>
            <a:ext cx="5394960" cy="1874520"/>
          </a:xfrm>
          <a:prstGeom prst="roundRect">
            <a:avLst>
              <a:gd name="adj" fmla="val 585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5" name="Objective 1 badge"/>
          <p:cNvSpPr/>
          <p:nvPr/>
        </p:nvSpPr>
        <p:spPr>
          <a:xfrm>
            <a:off x="822960" y="219456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Objective 1 badge number"/>
          <p:cNvSpPr txBox="1"/>
          <p:nvPr/>
        </p:nvSpPr>
        <p:spPr>
          <a:xfrm>
            <a:off x="822960" y="2194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645920" y="2267712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spc="100" kern="0" dirty="0">
                <a:solidFill>
                  <a:schemeClr val="accent1"/>
                </a:solidFill>
              </a:rPr>
              <a:t>EXPLAIN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1645920" y="2743200"/>
            <a:ext cx="4069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[the key concepts of … e.g. the results chain: inputs, activities, outputs, outcomes and impact]</a:t>
            </a:r>
            <a:endParaRPr lang="en-US" sz="1500" dirty="0"/>
          </a:p>
        </p:txBody>
      </p:sp>
      <p:sp>
        <p:nvSpPr>
          <p:cNvPr id="9" name="Objective card 2"/>
          <p:cNvSpPr/>
          <p:nvPr/>
        </p:nvSpPr>
        <p:spPr>
          <a:xfrm>
            <a:off x="6172200" y="1920240"/>
            <a:ext cx="5394960" cy="1874520"/>
          </a:xfrm>
          <a:prstGeom prst="roundRect">
            <a:avLst>
              <a:gd name="adj" fmla="val 585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Objective 2 badge"/>
          <p:cNvSpPr/>
          <p:nvPr/>
        </p:nvSpPr>
        <p:spPr>
          <a:xfrm>
            <a:off x="6446520" y="219456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Objective 2 badge number"/>
          <p:cNvSpPr txBox="1"/>
          <p:nvPr/>
        </p:nvSpPr>
        <p:spPr>
          <a:xfrm>
            <a:off x="6446520" y="2194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7269480" y="2267712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spc="100" kern="0" dirty="0">
                <a:solidFill>
                  <a:schemeClr val="accent1"/>
                </a:solidFill>
              </a:rPr>
              <a:t>APPLY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7269480" y="2743200"/>
            <a:ext cx="4069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[a tool or method … e.g. develop SMART indicators for a project objective]</a:t>
            </a:r>
            <a:endParaRPr lang="en-US" sz="1500" dirty="0"/>
          </a:p>
        </p:txBody>
      </p:sp>
      <p:sp>
        <p:nvSpPr>
          <p:cNvPr id="14" name="Objective card 3"/>
          <p:cNvSpPr/>
          <p:nvPr/>
        </p:nvSpPr>
        <p:spPr>
          <a:xfrm>
            <a:off x="548640" y="4023360"/>
            <a:ext cx="5394960" cy="1874520"/>
          </a:xfrm>
          <a:prstGeom prst="roundRect">
            <a:avLst>
              <a:gd name="adj" fmla="val 585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5" name="Objective 3 badge"/>
          <p:cNvSpPr/>
          <p:nvPr/>
        </p:nvSpPr>
        <p:spPr>
          <a:xfrm>
            <a:off x="822960" y="429768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Objective 3 badge number"/>
          <p:cNvSpPr txBox="1"/>
          <p:nvPr/>
        </p:nvSpPr>
        <p:spPr>
          <a:xfrm>
            <a:off x="822960" y="42976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1645920" y="4370832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spc="100" kern="0" dirty="0">
                <a:solidFill>
                  <a:schemeClr val="accent1"/>
                </a:solidFill>
              </a:rPr>
              <a:t>ANALYSE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1645920" y="4846320"/>
            <a:ext cx="4069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[a situation or dataset … e.g. interpret monitoring data to identify performance gaps]</a:t>
            </a:r>
            <a:endParaRPr lang="en-US" sz="1500" dirty="0"/>
          </a:p>
        </p:txBody>
      </p:sp>
      <p:sp>
        <p:nvSpPr>
          <p:cNvPr id="19" name="Objective card 4"/>
          <p:cNvSpPr/>
          <p:nvPr/>
        </p:nvSpPr>
        <p:spPr>
          <a:xfrm>
            <a:off x="6172200" y="4023360"/>
            <a:ext cx="5394960" cy="1874520"/>
          </a:xfrm>
          <a:prstGeom prst="roundRect">
            <a:avLst>
              <a:gd name="adj" fmla="val 585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0" name="Objective 4 badge"/>
          <p:cNvSpPr/>
          <p:nvPr/>
        </p:nvSpPr>
        <p:spPr>
          <a:xfrm>
            <a:off x="6446520" y="429768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1" name="Objective 4 badge number"/>
          <p:cNvSpPr txBox="1"/>
          <p:nvPr/>
        </p:nvSpPr>
        <p:spPr>
          <a:xfrm>
            <a:off x="6446520" y="42976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7269480" y="4370832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spc="100" kern="0" dirty="0">
                <a:solidFill>
                  <a:schemeClr val="accent1"/>
                </a:solidFill>
              </a:rPr>
              <a:t>DESIGN</a:t>
            </a:r>
            <a:endParaRPr lang="en-US" sz="2000" dirty="0"/>
          </a:p>
        </p:txBody>
      </p:sp>
      <p:sp>
        <p:nvSpPr>
          <p:cNvPr id="23" name="Text 21"/>
          <p:cNvSpPr txBox="1"/>
          <p:nvPr/>
        </p:nvSpPr>
        <p:spPr>
          <a:xfrm>
            <a:off x="7269480" y="4846320"/>
            <a:ext cx="4069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[a practical output … e.g. draft an M&amp;E plan for their own programme]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Workshop Agenda</a:t>
            </a:r>
            <a:endParaRPr lang="en-US" sz="3200" dirty="0"/>
          </a:p>
        </p:txBody>
      </p:sp>
      <p:graphicFrame>
        <p:nvGraphicFramePr>
          <p:cNvPr id="6" name="Agenda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17320"/>
          <a:ext cx="11091672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4480560"/>
                <a:gridCol w="2926080"/>
                <a:gridCol w="1764792"/>
              </a:tblGrid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Time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Session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Method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Facilitator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08:30 – 09:00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Registration and welcome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Plenary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[Name]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09:00 – 10:30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Session 1: [Title]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Presentation and discussion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[Name]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i="1" dirty="0">
                          <a:solidFill>
                            <a:schemeClr val="accent4"/>
                          </a:solidFill>
                        </a:rPr>
                        <a:t>10:30 – 10:45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i="1" dirty="0">
                          <a:solidFill>
                            <a:schemeClr val="accent4"/>
                          </a:solidFill>
                        </a:rPr>
                        <a:t>Tea break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i="1" dirty="0">
                          <a:solidFill>
                            <a:schemeClr val="accent4"/>
                          </a:solidFill>
                        </a:rPr>
                        <a:t>—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i="1" dirty="0">
                          <a:solidFill>
                            <a:schemeClr val="accent4"/>
                          </a:solidFill>
                        </a:rPr>
                        <a:t>—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10:45 – 12:30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Session 2: [Title]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Group exercise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[Name]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i="1" dirty="0">
                          <a:solidFill>
                            <a:schemeClr val="accent4"/>
                          </a:solidFill>
                        </a:rPr>
                        <a:t>12:30 – 13:30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i="1" dirty="0">
                          <a:solidFill>
                            <a:schemeClr val="accent4"/>
                          </a:solidFill>
                        </a:rPr>
                        <a:t>Lunch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i="1" dirty="0">
                          <a:solidFill>
                            <a:schemeClr val="accent4"/>
                          </a:solidFill>
                        </a:rPr>
                        <a:t>—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i="1" dirty="0">
                          <a:solidFill>
                            <a:schemeClr val="accent4"/>
                          </a:solidFill>
                        </a:rPr>
                        <a:t>—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13:30 – 15:00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Session 3: [Title]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Case study and role play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[Name]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15:00 – 16:00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Knowledge check and action planning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Quiz and individual work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[Name]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16:00 – 16:30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Evaluation and closing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Plenary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[Name]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Working Agreements</a:t>
            </a:r>
            <a:endParaRPr lang="en-US" sz="3200" dirty="0"/>
          </a:p>
        </p:txBody>
      </p:sp>
      <p:sp>
        <p:nvSpPr>
          <p:cNvPr id="3" name="Agreement Keep time circle"/>
          <p:cNvSpPr/>
          <p:nvPr/>
        </p:nvSpPr>
        <p:spPr>
          <a:xfrm>
            <a:off x="548640" y="1554480"/>
            <a:ext cx="914400" cy="9144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Agreement Keep time icon" descr="Agreement Keep tim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1792224"/>
            <a:ext cx="438912" cy="4389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737360" y="160020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Keep time</a:t>
            </a:r>
            <a:endParaRPr lang="en-US" sz="1900" dirty="0"/>
          </a:p>
        </p:txBody>
      </p:sp>
      <p:sp>
        <p:nvSpPr>
          <p:cNvPr id="6" name="Text 3"/>
          <p:cNvSpPr txBox="1"/>
          <p:nvPr/>
        </p:nvSpPr>
        <p:spPr>
          <a:xfrm>
            <a:off x="1737360" y="2029968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Return promptly from breaks</a:t>
            </a:r>
            <a:endParaRPr lang="en-US" sz="1500" dirty="0"/>
          </a:p>
        </p:txBody>
      </p:sp>
      <p:sp>
        <p:nvSpPr>
          <p:cNvPr id="7" name="Agreement Listen actively circle"/>
          <p:cNvSpPr/>
          <p:nvPr/>
        </p:nvSpPr>
        <p:spPr>
          <a:xfrm>
            <a:off x="6172200" y="155448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8" name="Agreement Listen actively icon" descr="Agreement Listen actively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9944" y="1792224"/>
            <a:ext cx="438912" cy="43891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7360920" y="160020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Listen actively</a:t>
            </a:r>
            <a:endParaRPr lang="en-US" sz="1900" dirty="0"/>
          </a:p>
        </p:txBody>
      </p:sp>
      <p:sp>
        <p:nvSpPr>
          <p:cNvPr id="10" name="Text 6"/>
          <p:cNvSpPr txBox="1"/>
          <p:nvPr/>
        </p:nvSpPr>
        <p:spPr>
          <a:xfrm>
            <a:off x="7360920" y="2029968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One voice at a time</a:t>
            </a:r>
            <a:endParaRPr lang="en-US" sz="1500" dirty="0"/>
          </a:p>
        </p:txBody>
      </p:sp>
      <p:sp>
        <p:nvSpPr>
          <p:cNvPr id="11" name="Agreement Respect circle"/>
          <p:cNvSpPr/>
          <p:nvPr/>
        </p:nvSpPr>
        <p:spPr>
          <a:xfrm>
            <a:off x="548640" y="3108960"/>
            <a:ext cx="914400" cy="9144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2" name="Agreement Respect icon" descr="Agreement Respec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" y="3346704"/>
            <a:ext cx="438912" cy="438912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737360" y="31546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Respect</a:t>
            </a:r>
            <a:endParaRPr lang="en-US" sz="1900" dirty="0"/>
          </a:p>
        </p:txBody>
      </p:sp>
      <p:sp>
        <p:nvSpPr>
          <p:cNvPr id="14" name="Text 9"/>
          <p:cNvSpPr txBox="1"/>
          <p:nvPr/>
        </p:nvSpPr>
        <p:spPr>
          <a:xfrm>
            <a:off x="1737360" y="3584448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All views are valid; challenge ideas, not people</a:t>
            </a:r>
            <a:endParaRPr lang="en-US" sz="1500" dirty="0"/>
          </a:p>
        </p:txBody>
      </p:sp>
      <p:sp>
        <p:nvSpPr>
          <p:cNvPr id="15" name="Agreement Participate circle"/>
          <p:cNvSpPr/>
          <p:nvPr/>
        </p:nvSpPr>
        <p:spPr>
          <a:xfrm>
            <a:off x="6172200" y="310896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6" name="Agreement Participate icon" descr="Agreement Participate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9944" y="3346704"/>
            <a:ext cx="438912" cy="43891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7360920" y="31546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Participate</a:t>
            </a:r>
            <a:endParaRPr lang="en-US" sz="1900" dirty="0"/>
          </a:p>
        </p:txBody>
      </p:sp>
      <p:sp>
        <p:nvSpPr>
          <p:cNvPr id="18" name="Text 12"/>
          <p:cNvSpPr txBox="1"/>
          <p:nvPr/>
        </p:nvSpPr>
        <p:spPr>
          <a:xfrm>
            <a:off x="7360920" y="3584448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Share experiences; there are no silly questions</a:t>
            </a:r>
            <a:endParaRPr lang="en-US" sz="1500" dirty="0"/>
          </a:p>
        </p:txBody>
      </p:sp>
      <p:sp>
        <p:nvSpPr>
          <p:cNvPr id="19" name="Agreement Confidentiality circle"/>
          <p:cNvSpPr/>
          <p:nvPr/>
        </p:nvSpPr>
        <p:spPr>
          <a:xfrm>
            <a:off x="548640" y="4663440"/>
            <a:ext cx="914400" cy="9144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0" name="Agreement Confidentiality icon" descr="Agreement Confidentiality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384" y="4901184"/>
            <a:ext cx="438912" cy="438912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1737360" y="470916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Confidentiality</a:t>
            </a:r>
            <a:endParaRPr lang="en-US" sz="1900" dirty="0"/>
          </a:p>
        </p:txBody>
      </p:sp>
      <p:sp>
        <p:nvSpPr>
          <p:cNvPr id="22" name="Text 15"/>
          <p:cNvSpPr txBox="1"/>
          <p:nvPr/>
        </p:nvSpPr>
        <p:spPr>
          <a:xfrm>
            <a:off x="1737360" y="5138928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What is shared here stays here</a:t>
            </a:r>
            <a:endParaRPr lang="en-US" sz="1500" dirty="0"/>
          </a:p>
        </p:txBody>
      </p:sp>
      <p:sp>
        <p:nvSpPr>
          <p:cNvPr id="23" name="Agreement Be present circle"/>
          <p:cNvSpPr/>
          <p:nvPr/>
        </p:nvSpPr>
        <p:spPr>
          <a:xfrm>
            <a:off x="6172200" y="466344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4" name="Agreement Be present icon" descr="Agreement Be present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944" y="4901184"/>
            <a:ext cx="438912" cy="438912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7360920" y="470916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</a:rPr>
              <a:t>Be present</a:t>
            </a:r>
            <a:endParaRPr lang="en-US" sz="1900" dirty="0"/>
          </a:p>
        </p:txBody>
      </p:sp>
      <p:sp>
        <p:nvSpPr>
          <p:cNvPr id="26" name="Text 18"/>
          <p:cNvSpPr txBox="1"/>
          <p:nvPr/>
        </p:nvSpPr>
        <p:spPr>
          <a:xfrm>
            <a:off x="7360920" y="5138928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Limit phone and email use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1828800"/>
            <a:ext cx="2743200" cy="128016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72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7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3063240"/>
            <a:ext cx="105156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Session 1: [Session Title]</a:t>
            </a: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4206240"/>
            <a:ext cx="96012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[What this session covers and why it matters to participants]</a:t>
            </a:r>
            <a:endParaRPr lang="en-US" sz="1800" dirty="0"/>
          </a:p>
        </p:txBody>
      </p:sp>
      <p:sp>
        <p:nvSpPr>
          <p:cNvPr id="5" name="Section emblem circle"/>
          <p:cNvSpPr/>
          <p:nvPr/>
        </p:nvSpPr>
        <p:spPr>
          <a:xfrm>
            <a:off x="9144000" y="1463040"/>
            <a:ext cx="2011680" cy="20116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6" name="Section emblem icon" descr="Section emblem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67037" y="1986077"/>
            <a:ext cx="965606" cy="96560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Session Plan: [Session Title]</a:t>
            </a:r>
            <a:endParaRPr lang="en-US" sz="3200" dirty="0"/>
          </a:p>
        </p:txBody>
      </p:sp>
      <p:sp>
        <p:nvSpPr>
          <p:cNvPr id="3" name="Session plan row 1"/>
          <p:cNvSpPr/>
          <p:nvPr/>
        </p:nvSpPr>
        <p:spPr>
          <a:xfrm>
            <a:off x="548640" y="1417320"/>
            <a:ext cx="6766560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Session plan Objective circle"/>
          <p:cNvSpPr/>
          <p:nvPr/>
        </p:nvSpPr>
        <p:spPr>
          <a:xfrm>
            <a:off x="713232" y="1536192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5" name="Session plan Objective icon" descr="Session plan Objectiv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5878" y="1678838"/>
            <a:ext cx="263347" cy="263347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463040" y="1527048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Objective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3200400" y="1490472"/>
            <a:ext cx="3977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[What participants will be able to do by the end of this session]</a:t>
            </a:r>
            <a:endParaRPr lang="en-US" sz="1400" dirty="0"/>
          </a:p>
        </p:txBody>
      </p:sp>
      <p:sp>
        <p:nvSpPr>
          <p:cNvPr id="8" name="Session plan row 2"/>
          <p:cNvSpPr/>
          <p:nvPr/>
        </p:nvSpPr>
        <p:spPr>
          <a:xfrm>
            <a:off x="548640" y="2331720"/>
            <a:ext cx="6766560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Session plan Duration circle"/>
          <p:cNvSpPr/>
          <p:nvPr/>
        </p:nvSpPr>
        <p:spPr>
          <a:xfrm>
            <a:off x="713232" y="2450592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0" name="Session plan Duration icon" descr="Session plan Durati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878" y="2593238"/>
            <a:ext cx="263347" cy="263347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463040" y="2441448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Duration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3200400" y="2404872"/>
            <a:ext cx="3977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[90 minutes]</a:t>
            </a:r>
            <a:endParaRPr lang="en-US" sz="1400" dirty="0"/>
          </a:p>
        </p:txBody>
      </p:sp>
      <p:sp>
        <p:nvSpPr>
          <p:cNvPr id="13" name="Session plan row 3"/>
          <p:cNvSpPr/>
          <p:nvPr/>
        </p:nvSpPr>
        <p:spPr>
          <a:xfrm>
            <a:off x="548640" y="3246120"/>
            <a:ext cx="6766560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Session plan Methods circle"/>
          <p:cNvSpPr/>
          <p:nvPr/>
        </p:nvSpPr>
        <p:spPr>
          <a:xfrm>
            <a:off x="713232" y="3364992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Session plan Methods icon" descr="Session plan Methods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878" y="3507638"/>
            <a:ext cx="263347" cy="263347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463040" y="3355848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Methods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3200400" y="3319272"/>
            <a:ext cx="3977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[Mini-lecture (20 min) · Group exercise (40 min) · Plenary report-back (20 min) · Recap (10 min)]</a:t>
            </a:r>
            <a:endParaRPr lang="en-US" sz="1400" dirty="0"/>
          </a:p>
        </p:txBody>
      </p:sp>
      <p:sp>
        <p:nvSpPr>
          <p:cNvPr id="18" name="Session plan row 4"/>
          <p:cNvSpPr/>
          <p:nvPr/>
        </p:nvSpPr>
        <p:spPr>
          <a:xfrm>
            <a:off x="548640" y="4160520"/>
            <a:ext cx="6766560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9" name="Session plan Materials circle"/>
          <p:cNvSpPr/>
          <p:nvPr/>
        </p:nvSpPr>
        <p:spPr>
          <a:xfrm>
            <a:off x="713232" y="4279392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0" name="Session plan Materials icon" descr="Session plan Materials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878" y="4422038"/>
            <a:ext cx="263347" cy="263347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463040" y="4270248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Materials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3200400" y="4233672"/>
            <a:ext cx="3977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[Slides, flipcharts, markers, handout 1, case study]</a:t>
            </a:r>
            <a:endParaRPr lang="en-US" sz="1400" dirty="0"/>
          </a:p>
        </p:txBody>
      </p:sp>
      <p:sp>
        <p:nvSpPr>
          <p:cNvPr id="23" name="Session plan row 5"/>
          <p:cNvSpPr/>
          <p:nvPr/>
        </p:nvSpPr>
        <p:spPr>
          <a:xfrm>
            <a:off x="548640" y="5074920"/>
            <a:ext cx="6766560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4" name="Session plan Expected output circle"/>
          <p:cNvSpPr/>
          <p:nvPr/>
        </p:nvSpPr>
        <p:spPr>
          <a:xfrm>
            <a:off x="713232" y="5193792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5" name="Session plan Expected output icon" descr="Session plan Expected output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878" y="5336438"/>
            <a:ext cx="263347" cy="263347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1463040" y="5184648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Expected output</a:t>
            </a:r>
            <a:endParaRPr lang="en-US" sz="1600" dirty="0"/>
          </a:p>
        </p:txBody>
      </p:sp>
      <p:sp>
        <p:nvSpPr>
          <p:cNvPr id="27" name="Text 20"/>
          <p:cNvSpPr txBox="1"/>
          <p:nvPr/>
        </p:nvSpPr>
        <p:spPr>
          <a:xfrm>
            <a:off x="3200400" y="5148072"/>
            <a:ext cx="3977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[e.g. Each group produces a draft results framework]</a:t>
            </a:r>
            <a:endParaRPr lang="en-US" sz="1400" dirty="0"/>
          </a:p>
        </p:txBody>
      </p:sp>
      <p:sp>
        <p:nvSpPr>
          <p:cNvPr id="28" name="Timing card"/>
          <p:cNvSpPr/>
          <p:nvPr/>
        </p:nvSpPr>
        <p:spPr>
          <a:xfrm>
            <a:off x="7680960" y="1417320"/>
            <a:ext cx="3959352" cy="4434840"/>
          </a:xfrm>
          <a:prstGeom prst="roundRect">
            <a:avLst>
              <a:gd name="adj" fmla="val 2771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9" name="Text 22"/>
          <p:cNvSpPr txBox="1"/>
          <p:nvPr/>
        </p:nvSpPr>
        <p:spPr>
          <a:xfrm>
            <a:off x="8001000" y="164592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2"/>
                </a:solidFill>
              </a:rPr>
              <a:t>SESSION FLOW</a:t>
            </a:r>
            <a:endParaRPr lang="en-US" sz="1400" dirty="0"/>
          </a:p>
        </p:txBody>
      </p:sp>
      <p:sp>
        <p:nvSpPr>
          <p:cNvPr id="30" name="Text 23"/>
          <p:cNvSpPr txBox="1"/>
          <p:nvPr/>
        </p:nvSpPr>
        <p:spPr>
          <a:xfrm>
            <a:off x="8001000" y="21945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0–20 min</a:t>
            </a:r>
            <a:endParaRPr lang="en-US" sz="1500" dirty="0"/>
          </a:p>
        </p:txBody>
      </p:sp>
      <p:sp>
        <p:nvSpPr>
          <p:cNvPr id="31" name="Text 24"/>
          <p:cNvSpPr txBox="1"/>
          <p:nvPr/>
        </p:nvSpPr>
        <p:spPr>
          <a:xfrm>
            <a:off x="9235440" y="219456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Introduce concept</a:t>
            </a:r>
            <a:endParaRPr lang="en-US" sz="1500" dirty="0"/>
          </a:p>
        </p:txBody>
      </p:sp>
      <p:sp>
        <p:nvSpPr>
          <p:cNvPr id="32" name="Text 25"/>
          <p:cNvSpPr txBox="1"/>
          <p:nvPr/>
        </p:nvSpPr>
        <p:spPr>
          <a:xfrm>
            <a:off x="8001000" y="306324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20–60 min</a:t>
            </a:r>
            <a:endParaRPr lang="en-US" sz="1500" dirty="0"/>
          </a:p>
        </p:txBody>
      </p:sp>
      <p:sp>
        <p:nvSpPr>
          <p:cNvPr id="33" name="Text 26"/>
          <p:cNvSpPr txBox="1"/>
          <p:nvPr/>
        </p:nvSpPr>
        <p:spPr>
          <a:xfrm>
            <a:off x="9235440" y="306324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Group exercise</a:t>
            </a:r>
            <a:endParaRPr lang="en-US" sz="1500" dirty="0"/>
          </a:p>
        </p:txBody>
      </p:sp>
      <p:sp>
        <p:nvSpPr>
          <p:cNvPr id="34" name="Text 27"/>
          <p:cNvSpPr txBox="1"/>
          <p:nvPr/>
        </p:nvSpPr>
        <p:spPr>
          <a:xfrm>
            <a:off x="8001000" y="393192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60–80 min</a:t>
            </a:r>
            <a:endParaRPr lang="en-US" sz="1500" dirty="0"/>
          </a:p>
        </p:txBody>
      </p:sp>
      <p:sp>
        <p:nvSpPr>
          <p:cNvPr id="35" name="Text 28"/>
          <p:cNvSpPr txBox="1"/>
          <p:nvPr/>
        </p:nvSpPr>
        <p:spPr>
          <a:xfrm>
            <a:off x="9235440" y="39319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Report back</a:t>
            </a:r>
            <a:endParaRPr lang="en-US" sz="1500" dirty="0"/>
          </a:p>
        </p:txBody>
      </p:sp>
      <p:sp>
        <p:nvSpPr>
          <p:cNvPr id="36" name="Text 29"/>
          <p:cNvSpPr txBox="1"/>
          <p:nvPr/>
        </p:nvSpPr>
        <p:spPr>
          <a:xfrm>
            <a:off x="8001000" y="480060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80–90 min</a:t>
            </a:r>
            <a:endParaRPr lang="en-US" sz="1500" dirty="0"/>
          </a:p>
        </p:txBody>
      </p:sp>
      <p:sp>
        <p:nvSpPr>
          <p:cNvPr id="37" name="Text 30"/>
          <p:cNvSpPr txBox="1"/>
          <p:nvPr/>
        </p:nvSpPr>
        <p:spPr>
          <a:xfrm>
            <a:off x="9235440" y="480060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Recap and questions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Concept: [Concept Name]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5577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chemeClr val="accent1"/>
                </a:solidFill>
              </a:rPr>
              <a:t>[Definition] – write a short, plain-language definition of the concept in one or two sentences.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514600"/>
            <a:ext cx="55778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[Key point 1 – why it matters]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[Key point 2 – how it works in practice]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[Key point 3 – common mistake to avoid]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[Key point 4 – link to participants' work]</a:t>
            </a:r>
            <a:endParaRPr lang="en-US" sz="1600" dirty="0"/>
          </a:p>
        </p:txBody>
      </p:sp>
      <p:sp>
        <p:nvSpPr>
          <p:cNvPr id="5" name="Example card"/>
          <p:cNvSpPr/>
          <p:nvPr/>
        </p:nvSpPr>
        <p:spPr>
          <a:xfrm>
            <a:off x="6583680" y="1417320"/>
            <a:ext cx="5056632" cy="4480560"/>
          </a:xfrm>
          <a:prstGeom prst="roundRect">
            <a:avLst>
              <a:gd name="adj" fmla="val 2449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6" name="Example circle"/>
          <p:cNvSpPr/>
          <p:nvPr/>
        </p:nvSpPr>
        <p:spPr>
          <a:xfrm>
            <a:off x="6903720" y="1691640"/>
            <a:ext cx="6858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7" name="Example icon" descr="Exampl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2028" y="1869948"/>
            <a:ext cx="329184" cy="32918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7772400" y="17830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Example from practice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6903720" y="2651760"/>
            <a:ext cx="4434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[Insert a short, real-world example, case or image that illustrates the concept – ideally from the participants' own sector or country.]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6903720" y="4937760"/>
            <a:ext cx="4434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i="1" dirty="0">
                <a:solidFill>
                  <a:schemeClr val="accent1"/>
                </a:solidFill>
              </a:rPr>
              <a:t>Ask: “Where have you seen this in your own work?”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Framework or Process: [Name]</a:t>
            </a:r>
            <a:endParaRPr lang="en-US" sz="3200" dirty="0"/>
          </a:p>
        </p:txBody>
      </p:sp>
      <p:sp>
        <p:nvSpPr>
          <p:cNvPr id="3" name="Process step 1"/>
          <p:cNvSpPr/>
          <p:nvPr/>
        </p:nvSpPr>
        <p:spPr>
          <a:xfrm>
            <a:off x="548640" y="1737360"/>
            <a:ext cx="2514600" cy="1188720"/>
          </a:xfrm>
          <a:prstGeom prst="chevron">
            <a:avLst/>
          </a:prstGeom>
          <a:solidFill>
            <a:schemeClr val="accent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60120" y="1737360"/>
            <a:ext cx="1783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Step 1</a:t>
            </a:r>
            <a:endParaRPr lang="en-US" sz="2000" dirty="0"/>
          </a:p>
        </p:txBody>
      </p:sp>
      <p:sp>
        <p:nvSpPr>
          <p:cNvPr id="5" name="Process detail 1"/>
          <p:cNvSpPr/>
          <p:nvPr/>
        </p:nvSpPr>
        <p:spPr>
          <a:xfrm>
            <a:off x="548640" y="3246120"/>
            <a:ext cx="2377440" cy="2468880"/>
          </a:xfrm>
          <a:prstGeom prst="roundRect">
            <a:avLst>
              <a:gd name="adj" fmla="val 46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731520" y="342900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1"/>
                </a:solidFill>
              </a:rPr>
              <a:t>[Inputs / Plan]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3931920"/>
            <a:ext cx="2011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[Describe what happens at this stage and who is responsible]</a:t>
            </a:r>
            <a:endParaRPr lang="en-US" sz="1400" dirty="0"/>
          </a:p>
        </p:txBody>
      </p:sp>
      <p:sp>
        <p:nvSpPr>
          <p:cNvPr id="8" name="Process step 2"/>
          <p:cNvSpPr/>
          <p:nvPr/>
        </p:nvSpPr>
        <p:spPr>
          <a:xfrm>
            <a:off x="3410712" y="1737360"/>
            <a:ext cx="2514600" cy="1188720"/>
          </a:xfrm>
          <a:prstGeom prst="chevron">
            <a:avLst/>
          </a:prstGeom>
          <a:solidFill>
            <a:schemeClr val="accent3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822192" y="1737360"/>
            <a:ext cx="1783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Step 2</a:t>
            </a:r>
            <a:endParaRPr lang="en-US" sz="2000" dirty="0"/>
          </a:p>
        </p:txBody>
      </p:sp>
      <p:sp>
        <p:nvSpPr>
          <p:cNvPr id="10" name="Process detail 2"/>
          <p:cNvSpPr/>
          <p:nvPr/>
        </p:nvSpPr>
        <p:spPr>
          <a:xfrm>
            <a:off x="3410712" y="3246120"/>
            <a:ext cx="2377440" cy="2468880"/>
          </a:xfrm>
          <a:prstGeom prst="roundRect">
            <a:avLst>
              <a:gd name="adj" fmla="val 46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3593592" y="342900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1"/>
                </a:solidFill>
              </a:rPr>
              <a:t>[Activities / Do]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3593592" y="3931920"/>
            <a:ext cx="2011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[Describe what happens at this stage and who is responsible]</a:t>
            </a:r>
            <a:endParaRPr lang="en-US" sz="1400" dirty="0"/>
          </a:p>
        </p:txBody>
      </p:sp>
      <p:sp>
        <p:nvSpPr>
          <p:cNvPr id="13" name="Process step 3"/>
          <p:cNvSpPr/>
          <p:nvPr/>
        </p:nvSpPr>
        <p:spPr>
          <a:xfrm>
            <a:off x="6272784" y="1737360"/>
            <a:ext cx="2514600" cy="1188720"/>
          </a:xfrm>
          <a:prstGeom prst="chevron">
            <a:avLst/>
          </a:prstGeom>
          <a:solidFill>
            <a:schemeClr val="accent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684264" y="1737360"/>
            <a:ext cx="1783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Step 3</a:t>
            </a:r>
            <a:endParaRPr lang="en-US" sz="2000" dirty="0"/>
          </a:p>
        </p:txBody>
      </p:sp>
      <p:sp>
        <p:nvSpPr>
          <p:cNvPr id="15" name="Process detail 3"/>
          <p:cNvSpPr/>
          <p:nvPr/>
        </p:nvSpPr>
        <p:spPr>
          <a:xfrm>
            <a:off x="6272784" y="3246120"/>
            <a:ext cx="2377440" cy="2468880"/>
          </a:xfrm>
          <a:prstGeom prst="roundRect">
            <a:avLst>
              <a:gd name="adj" fmla="val 46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6455664" y="342900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1"/>
                </a:solidFill>
              </a:rPr>
              <a:t>[Outputs / Check]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6455664" y="3931920"/>
            <a:ext cx="2011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[Describe what happens at this stage and who is responsible]</a:t>
            </a:r>
            <a:endParaRPr lang="en-US" sz="1400" dirty="0"/>
          </a:p>
        </p:txBody>
      </p:sp>
      <p:sp>
        <p:nvSpPr>
          <p:cNvPr id="18" name="Process step 4"/>
          <p:cNvSpPr/>
          <p:nvPr/>
        </p:nvSpPr>
        <p:spPr>
          <a:xfrm>
            <a:off x="9134856" y="1737360"/>
            <a:ext cx="2514600" cy="1188720"/>
          </a:xfrm>
          <a:prstGeom prst="chevron">
            <a:avLst/>
          </a:prstGeom>
          <a:solidFill>
            <a:schemeClr val="accent3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9546336" y="1737360"/>
            <a:ext cx="1783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Step 4</a:t>
            </a:r>
            <a:endParaRPr lang="en-US" sz="2000" dirty="0"/>
          </a:p>
        </p:txBody>
      </p:sp>
      <p:sp>
        <p:nvSpPr>
          <p:cNvPr id="20" name="Process detail 4"/>
          <p:cNvSpPr/>
          <p:nvPr/>
        </p:nvSpPr>
        <p:spPr>
          <a:xfrm>
            <a:off x="9134856" y="3246120"/>
            <a:ext cx="2377440" cy="2468880"/>
          </a:xfrm>
          <a:prstGeom prst="roundRect">
            <a:avLst>
              <a:gd name="adj" fmla="val 46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1" name="Text 19"/>
          <p:cNvSpPr txBox="1"/>
          <p:nvPr/>
        </p:nvSpPr>
        <p:spPr>
          <a:xfrm>
            <a:off x="9317736" y="342900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1"/>
                </a:solidFill>
              </a:rPr>
              <a:t>[Outcomes / Act]</a:t>
            </a:r>
            <a:endParaRPr lang="en-US" sz="1700" dirty="0"/>
          </a:p>
        </p:txBody>
      </p:sp>
      <p:sp>
        <p:nvSpPr>
          <p:cNvPr id="22" name="Text 20"/>
          <p:cNvSpPr txBox="1"/>
          <p:nvPr/>
        </p:nvSpPr>
        <p:spPr>
          <a:xfrm>
            <a:off x="9317736" y="3931920"/>
            <a:ext cx="2011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[Describe what happens at this stage and who is responsible]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Activity: [Activity Name]</a:t>
            </a:r>
            <a:endParaRPr lang="en-US" sz="3200" dirty="0"/>
          </a:p>
        </p:txBody>
      </p:sp>
      <p:sp>
        <p:nvSpPr>
          <p:cNvPr id="3" name="Activity summary card"/>
          <p:cNvSpPr/>
          <p:nvPr/>
        </p:nvSpPr>
        <p:spPr>
          <a:xfrm>
            <a:off x="548640" y="1417320"/>
            <a:ext cx="3291840" cy="4480560"/>
          </a:xfrm>
          <a:prstGeom prst="roundRect">
            <a:avLst>
              <a:gd name="adj" fmla="val 3333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Activity Purpose circle"/>
          <p:cNvSpPr/>
          <p:nvPr/>
        </p:nvSpPr>
        <p:spPr>
          <a:xfrm>
            <a:off x="822960" y="1691640"/>
            <a:ext cx="566928" cy="56692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5" name="Activity Purpose icon" descr="Activity Purpos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0361" y="1839041"/>
            <a:ext cx="272125" cy="27212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655064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Purpose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1554480" y="1965960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[What participants will practise]</a:t>
            </a:r>
            <a:endParaRPr lang="en-US" sz="1400" dirty="0"/>
          </a:p>
        </p:txBody>
      </p:sp>
      <p:sp>
        <p:nvSpPr>
          <p:cNvPr id="8" name="Activity Time circle"/>
          <p:cNvSpPr/>
          <p:nvPr/>
        </p:nvSpPr>
        <p:spPr>
          <a:xfrm>
            <a:off x="822960" y="2715768"/>
            <a:ext cx="566928" cy="56692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9" name="Activity Time icon" descr="Activity Tim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361" y="2863169"/>
            <a:ext cx="272125" cy="272125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554480" y="2679192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Time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1554480" y="2990088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[20 minutes]</a:t>
            </a:r>
            <a:endParaRPr lang="en-US" sz="1400" dirty="0"/>
          </a:p>
        </p:txBody>
      </p:sp>
      <p:sp>
        <p:nvSpPr>
          <p:cNvPr id="12" name="Activity Format circle"/>
          <p:cNvSpPr/>
          <p:nvPr/>
        </p:nvSpPr>
        <p:spPr>
          <a:xfrm>
            <a:off x="822960" y="3739896"/>
            <a:ext cx="566928" cy="56692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3" name="Activity Format icon" descr="Activity Forma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361" y="3887297"/>
            <a:ext cx="272125" cy="272125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554480" y="370332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Format</a:t>
            </a:r>
            <a:endParaRPr lang="en-US" sz="1500" dirty="0"/>
          </a:p>
        </p:txBody>
      </p:sp>
      <p:sp>
        <p:nvSpPr>
          <p:cNvPr id="15" name="Text 10"/>
          <p:cNvSpPr txBox="1"/>
          <p:nvPr/>
        </p:nvSpPr>
        <p:spPr>
          <a:xfrm>
            <a:off x="1554480" y="4014216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[Individual / pairs]</a:t>
            </a:r>
            <a:endParaRPr lang="en-US" sz="1400" dirty="0"/>
          </a:p>
        </p:txBody>
      </p:sp>
      <p:sp>
        <p:nvSpPr>
          <p:cNvPr id="16" name="Activity Output circle"/>
          <p:cNvSpPr/>
          <p:nvPr/>
        </p:nvSpPr>
        <p:spPr>
          <a:xfrm>
            <a:off x="822960" y="4764024"/>
            <a:ext cx="566928" cy="56692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7" name="Activity Output icon" descr="Activity Output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361" y="4911425"/>
            <a:ext cx="272125" cy="272125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554480" y="4727448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Output</a:t>
            </a:r>
            <a:endParaRPr lang="en-US" sz="1500" dirty="0"/>
          </a:p>
        </p:txBody>
      </p:sp>
      <p:sp>
        <p:nvSpPr>
          <p:cNvPr id="19" name="Text 13"/>
          <p:cNvSpPr txBox="1"/>
          <p:nvPr/>
        </p:nvSpPr>
        <p:spPr>
          <a:xfrm>
            <a:off x="1554480" y="5038344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[Completed worksheet]</a:t>
            </a:r>
            <a:endParaRPr lang="en-US" sz="1400" dirty="0"/>
          </a:p>
        </p:txBody>
      </p:sp>
      <p:sp>
        <p:nvSpPr>
          <p:cNvPr id="20" name="Text 14"/>
          <p:cNvSpPr txBox="1"/>
          <p:nvPr/>
        </p:nvSpPr>
        <p:spPr>
          <a:xfrm>
            <a:off x="4206240" y="1417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Instructions</a:t>
            </a:r>
            <a:endParaRPr lang="en-US" sz="2000" dirty="0"/>
          </a:p>
        </p:txBody>
      </p:sp>
      <p:sp>
        <p:nvSpPr>
          <p:cNvPr id="21" name="Instruction 1"/>
          <p:cNvSpPr/>
          <p:nvPr/>
        </p:nvSpPr>
        <p:spPr>
          <a:xfrm>
            <a:off x="4206240" y="2011680"/>
            <a:ext cx="548640" cy="5486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2" name="Instruction 1 number"/>
          <p:cNvSpPr txBox="1"/>
          <p:nvPr/>
        </p:nvSpPr>
        <p:spPr>
          <a:xfrm>
            <a:off x="4206240" y="20116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23" name="Text 17"/>
          <p:cNvSpPr txBox="1"/>
          <p:nvPr/>
        </p:nvSpPr>
        <p:spPr>
          <a:xfrm>
            <a:off x="4983480" y="2029968"/>
            <a:ext cx="6629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Read [the scenario / handout] on page [X].</a:t>
            </a:r>
            <a:endParaRPr lang="en-US" sz="1600" dirty="0"/>
          </a:p>
        </p:txBody>
      </p:sp>
      <p:sp>
        <p:nvSpPr>
          <p:cNvPr id="24" name="Instruction 2"/>
          <p:cNvSpPr/>
          <p:nvPr/>
        </p:nvSpPr>
        <p:spPr>
          <a:xfrm>
            <a:off x="4206240" y="2926080"/>
            <a:ext cx="548640" cy="5486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5" name="Instruction 2 number"/>
          <p:cNvSpPr txBox="1"/>
          <p:nvPr/>
        </p:nvSpPr>
        <p:spPr>
          <a:xfrm>
            <a:off x="4206240" y="29260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26" name="Text 20"/>
          <p:cNvSpPr txBox="1"/>
          <p:nvPr/>
        </p:nvSpPr>
        <p:spPr>
          <a:xfrm>
            <a:off x="4983480" y="2944368"/>
            <a:ext cx="6629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Individually, [complete the task – e.g. identify two output and two outcome indicators].</a:t>
            </a:r>
            <a:endParaRPr lang="en-US" sz="1600" dirty="0"/>
          </a:p>
        </p:txBody>
      </p:sp>
      <p:sp>
        <p:nvSpPr>
          <p:cNvPr id="27" name="Instruction 3"/>
          <p:cNvSpPr/>
          <p:nvPr/>
        </p:nvSpPr>
        <p:spPr>
          <a:xfrm>
            <a:off x="4206240" y="3840480"/>
            <a:ext cx="548640" cy="5486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8" name="Instruction 3 number"/>
          <p:cNvSpPr txBox="1"/>
          <p:nvPr/>
        </p:nvSpPr>
        <p:spPr>
          <a:xfrm>
            <a:off x="4206240" y="38404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29" name="Text 23"/>
          <p:cNvSpPr txBox="1"/>
          <p:nvPr/>
        </p:nvSpPr>
        <p:spPr>
          <a:xfrm>
            <a:off x="4983480" y="3858768"/>
            <a:ext cx="6629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Compare your answers with your neighbour and agree on the strongest one.</a:t>
            </a:r>
            <a:endParaRPr lang="en-US" sz="1600" dirty="0"/>
          </a:p>
        </p:txBody>
      </p:sp>
      <p:sp>
        <p:nvSpPr>
          <p:cNvPr id="30" name="Instruction 4"/>
          <p:cNvSpPr/>
          <p:nvPr/>
        </p:nvSpPr>
        <p:spPr>
          <a:xfrm>
            <a:off x="4206240" y="4754880"/>
            <a:ext cx="548640" cy="5486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1" name="Instruction 4 number"/>
          <p:cNvSpPr txBox="1"/>
          <p:nvPr/>
        </p:nvSpPr>
        <p:spPr>
          <a:xfrm>
            <a:off x="4206240" y="47548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32" name="Text 26"/>
          <p:cNvSpPr txBox="1"/>
          <p:nvPr/>
        </p:nvSpPr>
        <p:spPr>
          <a:xfrm>
            <a:off x="4983480" y="4773168"/>
            <a:ext cx="6629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Be ready to share one example with the whole group.</a:t>
            </a:r>
            <a:endParaRPr lang="en-US" sz="1600" dirty="0"/>
          </a:p>
        </p:txBody>
      </p:sp>
      <p:sp>
        <p:nvSpPr>
          <p:cNvPr id="33" name="Text 27"/>
          <p:cNvSpPr txBox="1"/>
          <p:nvPr/>
        </p:nvSpPr>
        <p:spPr>
          <a:xfrm>
            <a:off x="4206240" y="56235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chemeClr val="accent4"/>
                </a:solidFill>
              </a:rPr>
              <a:t>Facilitator will give a 5-minute warning before time is up.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Group Exercise: [Exercise Name]</a:t>
            </a:r>
            <a:endParaRPr lang="en-US" sz="3200" dirty="0"/>
          </a:p>
        </p:txBody>
      </p:sp>
      <p:sp>
        <p:nvSpPr>
          <p:cNvPr id="3" name="Scenario card"/>
          <p:cNvSpPr/>
          <p:nvPr/>
        </p:nvSpPr>
        <p:spPr>
          <a:xfrm>
            <a:off x="548640" y="1417320"/>
            <a:ext cx="6400800" cy="2057400"/>
          </a:xfrm>
          <a:prstGeom prst="roundRect">
            <a:avLst>
              <a:gd name="adj" fmla="val 5333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822960" y="1554480"/>
            <a:ext cx="5852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Scenario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011680"/>
            <a:ext cx="5852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[Describe a realistic case: the organisation, the problem it faces and the information available. Keep it to 3–4 sentences; put longer cases in a handout.]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657600"/>
            <a:ext cx="6400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Your task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4114800"/>
            <a:ext cx="6400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[Task 1 – e.g. Identify the main problem]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[Task 2 – e.g. Propose two solutions with indicators]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[Task 3 – e.g. Present your answer on one flipchart sheet]</a:t>
            </a:r>
            <a:endParaRPr lang="en-US" sz="1600" dirty="0"/>
          </a:p>
        </p:txBody>
      </p:sp>
      <p:sp>
        <p:nvSpPr>
          <p:cNvPr id="8" name="Group roles card"/>
          <p:cNvSpPr/>
          <p:nvPr/>
        </p:nvSpPr>
        <p:spPr>
          <a:xfrm>
            <a:off x="7315200" y="1417320"/>
            <a:ext cx="4325112" cy="4480560"/>
          </a:xfrm>
          <a:prstGeom prst="roundRect">
            <a:avLst>
              <a:gd name="adj" fmla="val 253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7635240" y="16459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2"/>
                </a:solidFill>
              </a:rPr>
              <a:t>GROUP ROLES</a:t>
            </a:r>
            <a:endParaRPr lang="en-US" sz="1400" dirty="0"/>
          </a:p>
        </p:txBody>
      </p:sp>
      <p:sp>
        <p:nvSpPr>
          <p:cNvPr id="10" name="Role Chairperson circle"/>
          <p:cNvSpPr/>
          <p:nvPr/>
        </p:nvSpPr>
        <p:spPr>
          <a:xfrm>
            <a:off x="7635240" y="2194560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1" name="Role Chairperson icon" descr="Role Chairpers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01661" y="2360981"/>
            <a:ext cx="307238" cy="307238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8458200" y="219456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Chairperson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8458200" y="2523744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Keeps the discussion on track</a:t>
            </a:r>
            <a:endParaRPr lang="en-US" sz="1400" dirty="0"/>
          </a:p>
        </p:txBody>
      </p:sp>
      <p:sp>
        <p:nvSpPr>
          <p:cNvPr id="14" name="Role Rapporteur circle"/>
          <p:cNvSpPr/>
          <p:nvPr/>
        </p:nvSpPr>
        <p:spPr>
          <a:xfrm>
            <a:off x="7635240" y="3154680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5" name="Role Rapporteur icon" descr="Role Rapporteu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1661" y="3321101"/>
            <a:ext cx="307238" cy="307238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8458200" y="315468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Rapporteur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8458200" y="3483864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Records and presents</a:t>
            </a:r>
            <a:endParaRPr lang="en-US" sz="1400" dirty="0"/>
          </a:p>
        </p:txBody>
      </p:sp>
      <p:sp>
        <p:nvSpPr>
          <p:cNvPr id="18" name="Role Timekeeper circle"/>
          <p:cNvSpPr/>
          <p:nvPr/>
        </p:nvSpPr>
        <p:spPr>
          <a:xfrm>
            <a:off x="7635240" y="4114800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9" name="Role Timekeeper icon" descr="Role Timekeeper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1661" y="4281221"/>
            <a:ext cx="307238" cy="307238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458200" y="411480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Timekeeper</a:t>
            </a:r>
            <a:endParaRPr lang="en-US" sz="1600" dirty="0"/>
          </a:p>
        </p:txBody>
      </p:sp>
      <p:sp>
        <p:nvSpPr>
          <p:cNvPr id="21" name="Text 16"/>
          <p:cNvSpPr txBox="1"/>
          <p:nvPr/>
        </p:nvSpPr>
        <p:spPr>
          <a:xfrm>
            <a:off x="8458200" y="4443984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Watches the clock</a:t>
            </a:r>
            <a:endParaRPr lang="en-US" sz="1400" dirty="0"/>
          </a:p>
        </p:txBody>
      </p:sp>
      <p:sp>
        <p:nvSpPr>
          <p:cNvPr id="22" name="Text 17"/>
          <p:cNvSpPr txBox="1"/>
          <p:nvPr/>
        </p:nvSpPr>
        <p:spPr>
          <a:xfrm>
            <a:off x="7635240" y="525780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Groups: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[4–6 people]</a:t>
            </a:r>
            <a:pPr indent="0" marL="0">
              <a:buNone/>
            </a:pPr>
            <a:r>
              <a:rPr lang="en-US" sz="1500" b="1" dirty="0">
                <a:solidFill>
                  <a:schemeClr val="accent2"/>
                </a:solidFill>
              </a:rPr>
              <a:t>     Time: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[40 min]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Group Report-Back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chemeClr val="accent4"/>
                </a:solidFill>
              </a:rPr>
              <a:t>Each group has [3] minutes to present. Other groups: note one strength and one question.</a:t>
            </a:r>
            <a:endParaRPr lang="en-US" sz="1700" dirty="0"/>
          </a:p>
        </p:txBody>
      </p:sp>
      <p:sp>
        <p:nvSpPr>
          <p:cNvPr id="4" name="Group 1 card"/>
          <p:cNvSpPr/>
          <p:nvPr/>
        </p:nvSpPr>
        <p:spPr>
          <a:xfrm>
            <a:off x="548640" y="1965960"/>
            <a:ext cx="2606040" cy="393192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5" name="Group 1 header"/>
          <p:cNvSpPr/>
          <p:nvPr/>
        </p:nvSpPr>
        <p:spPr>
          <a:xfrm>
            <a:off x="548640" y="1965960"/>
            <a:ext cx="2606040" cy="685800"/>
          </a:xfrm>
          <a:prstGeom prst="roundRect">
            <a:avLst>
              <a:gd name="adj" fmla="val 16000"/>
            </a:avLst>
          </a:prstGeom>
          <a:solidFill>
            <a:schemeClr val="accent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965960"/>
            <a:ext cx="2606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Group 1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834640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Key point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[Summary of answer]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Strength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[Feedback]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Question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[From the floor]</a:t>
            </a:r>
            <a:endParaRPr lang="en-US" sz="1400" dirty="0"/>
          </a:p>
        </p:txBody>
      </p:sp>
      <p:sp>
        <p:nvSpPr>
          <p:cNvPr id="8" name="Group 2 card"/>
          <p:cNvSpPr/>
          <p:nvPr/>
        </p:nvSpPr>
        <p:spPr>
          <a:xfrm>
            <a:off x="3383280" y="1965960"/>
            <a:ext cx="2606040" cy="393192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Group 2 header"/>
          <p:cNvSpPr/>
          <p:nvPr/>
        </p:nvSpPr>
        <p:spPr>
          <a:xfrm>
            <a:off x="3383280" y="1965960"/>
            <a:ext cx="2606040" cy="685800"/>
          </a:xfrm>
          <a:prstGeom prst="roundRect">
            <a:avLst>
              <a:gd name="adj" fmla="val 16000"/>
            </a:avLst>
          </a:prstGeom>
          <a:solidFill>
            <a:schemeClr val="accent3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83280" y="1965960"/>
            <a:ext cx="2606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Group 2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3611880" y="2834640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Key point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[Summary of answer]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Strength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[Feedback]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Question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[From the floor]</a:t>
            </a:r>
            <a:endParaRPr lang="en-US" sz="1400" dirty="0"/>
          </a:p>
        </p:txBody>
      </p:sp>
      <p:sp>
        <p:nvSpPr>
          <p:cNvPr id="12" name="Group 3 card"/>
          <p:cNvSpPr/>
          <p:nvPr/>
        </p:nvSpPr>
        <p:spPr>
          <a:xfrm>
            <a:off x="6217920" y="1965960"/>
            <a:ext cx="2606040" cy="393192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Group 3 header"/>
          <p:cNvSpPr/>
          <p:nvPr/>
        </p:nvSpPr>
        <p:spPr>
          <a:xfrm>
            <a:off x="6217920" y="1965960"/>
            <a:ext cx="2606040" cy="685800"/>
          </a:xfrm>
          <a:prstGeom prst="roundRect">
            <a:avLst>
              <a:gd name="adj" fmla="val 16000"/>
            </a:avLst>
          </a:prstGeom>
          <a:solidFill>
            <a:schemeClr val="accent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17920" y="1965960"/>
            <a:ext cx="2606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Group 3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446520" y="2834640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Key point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[Summary of answer]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Strength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[Feedback]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Question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[From the floor]</a:t>
            </a:r>
            <a:endParaRPr lang="en-US" sz="1400" dirty="0"/>
          </a:p>
        </p:txBody>
      </p:sp>
      <p:sp>
        <p:nvSpPr>
          <p:cNvPr id="16" name="Group 4 card"/>
          <p:cNvSpPr/>
          <p:nvPr/>
        </p:nvSpPr>
        <p:spPr>
          <a:xfrm>
            <a:off x="9052560" y="1965960"/>
            <a:ext cx="2606040" cy="393192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7" name="Group 4 header"/>
          <p:cNvSpPr/>
          <p:nvPr/>
        </p:nvSpPr>
        <p:spPr>
          <a:xfrm>
            <a:off x="9052560" y="1965960"/>
            <a:ext cx="2606040" cy="685800"/>
          </a:xfrm>
          <a:prstGeom prst="roundRect">
            <a:avLst>
              <a:gd name="adj" fmla="val 16000"/>
            </a:avLst>
          </a:prstGeom>
          <a:solidFill>
            <a:schemeClr val="accent3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052560" y="1965960"/>
            <a:ext cx="2606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Group 4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9281160" y="2834640"/>
            <a:ext cx="2194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Key point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[Summary of answer]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Strength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[Feedback]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Question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[From the floor]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Reflection and Discussion</a:t>
            </a:r>
            <a:endParaRPr lang="en-US" sz="3200" dirty="0"/>
          </a:p>
        </p:txBody>
      </p:sp>
      <p:sp>
        <p:nvSpPr>
          <p:cNvPr id="3" name="Reflection card 1"/>
          <p:cNvSpPr/>
          <p:nvPr/>
        </p:nvSpPr>
        <p:spPr>
          <a:xfrm>
            <a:off x="548640" y="1508760"/>
            <a:ext cx="3474720" cy="4297680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Reflection What? circle"/>
          <p:cNvSpPr/>
          <p:nvPr/>
        </p:nvSpPr>
        <p:spPr>
          <a:xfrm>
            <a:off x="1783080" y="1783080"/>
            <a:ext cx="1005840" cy="10058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5" name="Reflection What? icon" descr="Reflection What?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44598" y="2044598"/>
            <a:ext cx="482803" cy="482803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22960" y="297180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What?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868680" y="3611880"/>
            <a:ext cx="28346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[What was the most important thing you learned in this session?]</a:t>
            </a:r>
            <a:endParaRPr lang="en-US" sz="1600" dirty="0"/>
          </a:p>
        </p:txBody>
      </p:sp>
      <p:sp>
        <p:nvSpPr>
          <p:cNvPr id="8" name="Reflection card 2"/>
          <p:cNvSpPr/>
          <p:nvPr/>
        </p:nvSpPr>
        <p:spPr>
          <a:xfrm>
            <a:off x="4297680" y="1508760"/>
            <a:ext cx="3474720" cy="4297680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Reflection So what? circle"/>
          <p:cNvSpPr/>
          <p:nvPr/>
        </p:nvSpPr>
        <p:spPr>
          <a:xfrm>
            <a:off x="5532120" y="1783080"/>
            <a:ext cx="1005840" cy="100584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0" name="Reflection So what? icon" descr="Reflection So what?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3638" y="2044598"/>
            <a:ext cx="482803" cy="482803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572000" y="297180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So what?</a:t>
            </a:r>
            <a:endParaRPr lang="en-US" sz="2400" dirty="0"/>
          </a:p>
        </p:txBody>
      </p:sp>
      <p:sp>
        <p:nvSpPr>
          <p:cNvPr id="12" name="Text 8"/>
          <p:cNvSpPr txBox="1"/>
          <p:nvPr/>
        </p:nvSpPr>
        <p:spPr>
          <a:xfrm>
            <a:off x="4617720" y="3611880"/>
            <a:ext cx="28346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[Why does it matter for your work or organisation?]</a:t>
            </a:r>
            <a:endParaRPr lang="en-US" sz="1600" dirty="0"/>
          </a:p>
        </p:txBody>
      </p:sp>
      <p:sp>
        <p:nvSpPr>
          <p:cNvPr id="13" name="Reflection card 3"/>
          <p:cNvSpPr/>
          <p:nvPr/>
        </p:nvSpPr>
        <p:spPr>
          <a:xfrm>
            <a:off x="8046720" y="1508760"/>
            <a:ext cx="3474720" cy="4297680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Reflection Now what? circle"/>
          <p:cNvSpPr/>
          <p:nvPr/>
        </p:nvSpPr>
        <p:spPr>
          <a:xfrm>
            <a:off x="9281160" y="1783080"/>
            <a:ext cx="1005840" cy="10058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5" name="Reflection Now what? icon" descr="Reflection Now what?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2678" y="2044598"/>
            <a:ext cx="482803" cy="482803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8321040" y="297180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Now what?</a:t>
            </a:r>
            <a:endParaRPr lang="en-US" sz="2400" dirty="0"/>
          </a:p>
        </p:txBody>
      </p:sp>
      <p:sp>
        <p:nvSpPr>
          <p:cNvPr id="17" name="Text 12"/>
          <p:cNvSpPr txBox="1"/>
          <p:nvPr/>
        </p:nvSpPr>
        <p:spPr>
          <a:xfrm>
            <a:off x="8366760" y="3611880"/>
            <a:ext cx="28346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[What will you do differently as a result?]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Knowledge Check: Question [1]</a:t>
            </a:r>
            <a:endParaRPr lang="en-US" sz="3200" dirty="0"/>
          </a:p>
        </p:txBody>
      </p:sp>
      <p:sp>
        <p:nvSpPr>
          <p:cNvPr id="3" name="Question card"/>
          <p:cNvSpPr/>
          <p:nvPr/>
        </p:nvSpPr>
        <p:spPr>
          <a:xfrm>
            <a:off x="548640" y="1417320"/>
            <a:ext cx="11091672" cy="1097280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868680" y="1417320"/>
            <a:ext cx="10424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[Write the question here – e.g. Which of the following is an OUTCOME indicator?]</a:t>
            </a:r>
            <a:endParaRPr lang="en-US" sz="2000" dirty="0"/>
          </a:p>
        </p:txBody>
      </p:sp>
      <p:sp>
        <p:nvSpPr>
          <p:cNvPr id="5" name="Option A card"/>
          <p:cNvSpPr/>
          <p:nvPr/>
        </p:nvSpPr>
        <p:spPr>
          <a:xfrm>
            <a:off x="548640" y="2788920"/>
            <a:ext cx="5394960" cy="123444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6" name="Option A letter"/>
          <p:cNvSpPr/>
          <p:nvPr/>
        </p:nvSpPr>
        <p:spPr>
          <a:xfrm>
            <a:off x="822960" y="3063240"/>
            <a:ext cx="6858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30632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737360" y="2971800"/>
            <a:ext cx="4023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[Option A]</a:t>
            </a:r>
            <a:endParaRPr lang="en-US" sz="1700" dirty="0"/>
          </a:p>
        </p:txBody>
      </p:sp>
      <p:sp>
        <p:nvSpPr>
          <p:cNvPr id="9" name="Option B card"/>
          <p:cNvSpPr/>
          <p:nvPr/>
        </p:nvSpPr>
        <p:spPr>
          <a:xfrm>
            <a:off x="6172200" y="2788920"/>
            <a:ext cx="5394960" cy="123444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Option B letter"/>
          <p:cNvSpPr/>
          <p:nvPr/>
        </p:nvSpPr>
        <p:spPr>
          <a:xfrm>
            <a:off x="6446520" y="3063240"/>
            <a:ext cx="6858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46520" y="30632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B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7360920" y="2971800"/>
            <a:ext cx="4023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[Option B]</a:t>
            </a:r>
            <a:endParaRPr lang="en-US" sz="1700" dirty="0"/>
          </a:p>
        </p:txBody>
      </p:sp>
      <p:sp>
        <p:nvSpPr>
          <p:cNvPr id="13" name="Option C card"/>
          <p:cNvSpPr/>
          <p:nvPr/>
        </p:nvSpPr>
        <p:spPr>
          <a:xfrm>
            <a:off x="548640" y="4251960"/>
            <a:ext cx="5394960" cy="123444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Option C letter"/>
          <p:cNvSpPr/>
          <p:nvPr/>
        </p:nvSpPr>
        <p:spPr>
          <a:xfrm>
            <a:off x="822960" y="4526280"/>
            <a:ext cx="6858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22960" y="452628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C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1737360" y="4434840"/>
            <a:ext cx="4023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[Option C]</a:t>
            </a:r>
            <a:endParaRPr lang="en-US" sz="1700" dirty="0"/>
          </a:p>
        </p:txBody>
      </p:sp>
      <p:sp>
        <p:nvSpPr>
          <p:cNvPr id="17" name="Option D card"/>
          <p:cNvSpPr/>
          <p:nvPr/>
        </p:nvSpPr>
        <p:spPr>
          <a:xfrm>
            <a:off x="6172200" y="4251960"/>
            <a:ext cx="5394960" cy="123444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8" name="Option D letter"/>
          <p:cNvSpPr/>
          <p:nvPr/>
        </p:nvSpPr>
        <p:spPr>
          <a:xfrm>
            <a:off x="6446520" y="4526280"/>
            <a:ext cx="685800" cy="6858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446520" y="452628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D</a:t>
            </a:r>
            <a:endParaRPr lang="en-US" sz="2200" dirty="0"/>
          </a:p>
        </p:txBody>
      </p:sp>
      <p:sp>
        <p:nvSpPr>
          <p:cNvPr id="20" name="Text 18"/>
          <p:cNvSpPr txBox="1"/>
          <p:nvPr/>
        </p:nvSpPr>
        <p:spPr>
          <a:xfrm>
            <a:off x="7360920" y="4434840"/>
            <a:ext cx="4023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[Option D]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Answer: Question [1]</a:t>
            </a:r>
            <a:endParaRPr lang="en-US" sz="3200" dirty="0"/>
          </a:p>
        </p:txBody>
      </p:sp>
      <p:sp>
        <p:nvSpPr>
          <p:cNvPr id="3" name="Correct answer card"/>
          <p:cNvSpPr/>
          <p:nvPr/>
        </p:nvSpPr>
        <p:spPr>
          <a:xfrm>
            <a:off x="548640" y="1463040"/>
            <a:ext cx="4937760" cy="4389120"/>
          </a:xfrm>
          <a:prstGeom prst="roundRect">
            <a:avLst>
              <a:gd name="adj" fmla="val 25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Correct answer circle"/>
          <p:cNvSpPr/>
          <p:nvPr/>
        </p:nvSpPr>
        <p:spPr>
          <a:xfrm>
            <a:off x="2331720" y="1783080"/>
            <a:ext cx="1371600" cy="1371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pic>
        <p:nvPicPr>
          <p:cNvPr id="5" name="Correct answer icon" descr="Correct answ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88336" y="2139696"/>
            <a:ext cx="658368" cy="65836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22960" y="333756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accent2"/>
                </a:solidFill>
              </a:rPr>
              <a:t>Correct answer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374904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[C]</a:t>
            </a:r>
            <a:endParaRPr lang="en-US" sz="44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466344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[Text of the correct option]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5852160" y="146304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Why?</a:t>
            </a:r>
            <a:endParaRPr lang="en-US" sz="2200" dirty="0"/>
          </a:p>
        </p:txBody>
      </p:sp>
      <p:sp>
        <p:nvSpPr>
          <p:cNvPr id="10" name="Text 7"/>
          <p:cNvSpPr txBox="1"/>
          <p:nvPr/>
        </p:nvSpPr>
        <p:spPr>
          <a:xfrm>
            <a:off x="5852160" y="1965960"/>
            <a:ext cx="5760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[Explain in 2–3 sentences why this answer is correct and link it back to the learning objective.]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852160" y="3474720"/>
            <a:ext cx="5760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</a:rPr>
              <a:t>Common misconception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5852160" y="3977640"/>
            <a:ext cx="5760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[Explain why a popular wrong option is incorrect.]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Quiz: True or False?</a:t>
            </a:r>
            <a:endParaRPr lang="en-US" sz="3200" dirty="0"/>
          </a:p>
        </p:txBody>
      </p:sp>
      <p:graphicFrame>
        <p:nvGraphicFramePr>
          <p:cNvPr id="18" name="True false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91672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6702552"/>
                <a:gridCol w="1828800"/>
                <a:gridCol w="1828800"/>
              </a:tblGrid>
              <a:tr h="6217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#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Statement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Your answer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Correct answer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</a:rPr>
                        <a:t>[Statement 1]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T  /  F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3"/>
                          </a:solidFill>
                        </a:rPr>
                        <a:t>True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</a:rPr>
                        <a:t>[Statement 2]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T  /  F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6"/>
                          </a:solidFill>
                        </a:rPr>
                        <a:t>False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</a:rPr>
                        <a:t>[Statement 3]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T  /  F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3"/>
                          </a:solidFill>
                        </a:rPr>
                        <a:t>True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</a:rPr>
                        <a:t>[Statement 4]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T  /  F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6"/>
                          </a:solidFill>
                        </a:rPr>
                        <a:t>False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000000"/>
                          </a:solidFill>
                        </a:rPr>
                        <a:t>5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</a:rPr>
                        <a:t>[Statement 5]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T  /  F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chemeClr val="accent3"/>
                          </a:solidFill>
                        </a:rPr>
                        <a:t>True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54864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chemeClr val="accent4"/>
                </a:solidFill>
              </a:rPr>
              <a:t>Tip: hide the ‘Correct answer’ column (or the answers) until participants have responded.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Pre- and Post-Test Results</a:t>
            </a:r>
            <a:endParaRPr lang="en-US" sz="3200" dirty="0"/>
          </a:p>
        </p:txBody>
      </p:sp>
      <p:graphicFrame>
        <p:nvGraphicFramePr>
          <p:cNvPr id="3" name="Pre post chart" descr=""/>
          <p:cNvGraphicFramePr/>
          <p:nvPr/>
        </p:nvGraphicFramePr>
        <p:xfrm>
          <a:off x="548640" y="1371600"/>
          <a:ext cx="7315200" cy="4572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Gain stat card"/>
          <p:cNvSpPr/>
          <p:nvPr/>
        </p:nvSpPr>
        <p:spPr>
          <a:xfrm>
            <a:off x="8229600" y="1463040"/>
            <a:ext cx="3410712" cy="2103120"/>
          </a:xfrm>
          <a:prstGeom prst="roundRect">
            <a:avLst>
              <a:gd name="adj" fmla="val 521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8229600" y="1600200"/>
            <a:ext cx="341071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6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+32</a:t>
            </a:r>
            <a:endParaRPr lang="en-US" sz="6000" dirty="0"/>
          </a:p>
        </p:txBody>
      </p:sp>
      <p:sp>
        <p:nvSpPr>
          <p:cNvPr id="6" name="Text 3"/>
          <p:cNvSpPr txBox="1"/>
          <p:nvPr/>
        </p:nvSpPr>
        <p:spPr>
          <a:xfrm>
            <a:off x="8412480" y="2697480"/>
            <a:ext cx="30449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percentage-point average gain</a:t>
            </a:r>
            <a:endParaRPr lang="en-US" sz="1500" dirty="0"/>
          </a:p>
        </p:txBody>
      </p:sp>
      <p:sp>
        <p:nvSpPr>
          <p:cNvPr id="7" name="Interpretation card"/>
          <p:cNvSpPr/>
          <p:nvPr/>
        </p:nvSpPr>
        <p:spPr>
          <a:xfrm>
            <a:off x="8229600" y="3794760"/>
            <a:ext cx="3410712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8458200" y="3977640"/>
            <a:ext cx="2971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[Interpretation: which topics improved most, and which need follow-up support?]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59436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4"/>
                </a:solidFill>
              </a:rPr>
              <a:t>Example data – replace with your results (right-click chart &gt; Edit Data).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Workshop Evaluation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accent4"/>
                </a:solidFill>
              </a:rPr>
              <a:t>Please rate each statement from 1 (strongly disagree) to 5 (strongly agree):</a:t>
            </a:r>
            <a:endParaRPr lang="en-US" sz="1600" dirty="0"/>
          </a:p>
        </p:txBody>
      </p:sp>
      <p:sp>
        <p:nvSpPr>
          <p:cNvPr id="4" name="Evaluation item 1"/>
          <p:cNvSpPr/>
          <p:nvPr/>
        </p:nvSpPr>
        <p:spPr>
          <a:xfrm>
            <a:off x="548640" y="1874520"/>
            <a:ext cx="7406640" cy="640080"/>
          </a:xfrm>
          <a:prstGeom prst="roundRect">
            <a:avLst>
              <a:gd name="adj" fmla="val 1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777240" y="187452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The learning objectives were met</a:t>
            </a:r>
            <a:endParaRPr lang="en-US" sz="1500" dirty="0"/>
          </a:p>
        </p:txBody>
      </p:sp>
      <p:sp>
        <p:nvSpPr>
          <p:cNvPr id="6" name="Rating 1-1"/>
          <p:cNvSpPr/>
          <p:nvPr/>
        </p:nvSpPr>
        <p:spPr>
          <a:xfrm>
            <a:off x="5120640" y="1993392"/>
            <a:ext cx="402336" cy="40233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120640" y="199339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1</a:t>
            </a:r>
            <a:endParaRPr lang="en-US" sz="1200" dirty="0"/>
          </a:p>
        </p:txBody>
      </p:sp>
      <p:sp>
        <p:nvSpPr>
          <p:cNvPr id="8" name="Rating 1-2"/>
          <p:cNvSpPr/>
          <p:nvPr/>
        </p:nvSpPr>
        <p:spPr>
          <a:xfrm>
            <a:off x="5669280" y="1993392"/>
            <a:ext cx="402336" cy="40233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669280" y="199339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2</a:t>
            </a:r>
            <a:endParaRPr lang="en-US" sz="1200" dirty="0"/>
          </a:p>
        </p:txBody>
      </p:sp>
      <p:sp>
        <p:nvSpPr>
          <p:cNvPr id="10" name="Rating 1-3"/>
          <p:cNvSpPr/>
          <p:nvPr/>
        </p:nvSpPr>
        <p:spPr>
          <a:xfrm>
            <a:off x="6217920" y="1993392"/>
            <a:ext cx="402336" cy="40233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217920" y="199339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3</a:t>
            </a:r>
            <a:endParaRPr lang="en-US" sz="1200" dirty="0"/>
          </a:p>
        </p:txBody>
      </p:sp>
      <p:sp>
        <p:nvSpPr>
          <p:cNvPr id="12" name="Rating 1-4"/>
          <p:cNvSpPr/>
          <p:nvPr/>
        </p:nvSpPr>
        <p:spPr>
          <a:xfrm>
            <a:off x="6766560" y="1993392"/>
            <a:ext cx="402336" cy="40233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766560" y="199339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4</a:t>
            </a:r>
            <a:endParaRPr lang="en-US" sz="1200" dirty="0"/>
          </a:p>
        </p:txBody>
      </p:sp>
      <p:sp>
        <p:nvSpPr>
          <p:cNvPr id="14" name="Rating 1-5"/>
          <p:cNvSpPr/>
          <p:nvPr/>
        </p:nvSpPr>
        <p:spPr>
          <a:xfrm>
            <a:off x="7315200" y="1993392"/>
            <a:ext cx="402336" cy="40233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315200" y="199339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5</a:t>
            </a:r>
            <a:endParaRPr lang="en-US" sz="1200" dirty="0"/>
          </a:p>
        </p:txBody>
      </p:sp>
      <p:sp>
        <p:nvSpPr>
          <p:cNvPr id="16" name="Evaluation item 2"/>
          <p:cNvSpPr/>
          <p:nvPr/>
        </p:nvSpPr>
        <p:spPr>
          <a:xfrm>
            <a:off x="548640" y="2651760"/>
            <a:ext cx="7406640" cy="640080"/>
          </a:xfrm>
          <a:prstGeom prst="roundRect">
            <a:avLst>
              <a:gd name="adj" fmla="val 1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777240" y="265176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The content was relevant to my work</a:t>
            </a:r>
            <a:endParaRPr lang="en-US" sz="1500" dirty="0"/>
          </a:p>
        </p:txBody>
      </p:sp>
      <p:sp>
        <p:nvSpPr>
          <p:cNvPr id="18" name="Rating 2-1"/>
          <p:cNvSpPr/>
          <p:nvPr/>
        </p:nvSpPr>
        <p:spPr>
          <a:xfrm>
            <a:off x="5120640" y="2770632"/>
            <a:ext cx="402336" cy="40233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120640" y="27706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1</a:t>
            </a:r>
            <a:endParaRPr lang="en-US" sz="1200" dirty="0"/>
          </a:p>
        </p:txBody>
      </p:sp>
      <p:sp>
        <p:nvSpPr>
          <p:cNvPr id="20" name="Rating 2-2"/>
          <p:cNvSpPr/>
          <p:nvPr/>
        </p:nvSpPr>
        <p:spPr>
          <a:xfrm>
            <a:off x="5669280" y="2770632"/>
            <a:ext cx="402336" cy="40233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669280" y="27706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2</a:t>
            </a:r>
            <a:endParaRPr lang="en-US" sz="1200" dirty="0"/>
          </a:p>
        </p:txBody>
      </p:sp>
      <p:sp>
        <p:nvSpPr>
          <p:cNvPr id="22" name="Rating 2-3"/>
          <p:cNvSpPr/>
          <p:nvPr/>
        </p:nvSpPr>
        <p:spPr>
          <a:xfrm>
            <a:off x="6217920" y="2770632"/>
            <a:ext cx="402336" cy="40233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217920" y="27706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3</a:t>
            </a:r>
            <a:endParaRPr lang="en-US" sz="1200" dirty="0"/>
          </a:p>
        </p:txBody>
      </p:sp>
      <p:sp>
        <p:nvSpPr>
          <p:cNvPr id="24" name="Rating 2-4"/>
          <p:cNvSpPr/>
          <p:nvPr/>
        </p:nvSpPr>
        <p:spPr>
          <a:xfrm>
            <a:off x="6766560" y="2770632"/>
            <a:ext cx="402336" cy="40233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766560" y="27706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4</a:t>
            </a:r>
            <a:endParaRPr lang="en-US" sz="1200" dirty="0"/>
          </a:p>
        </p:txBody>
      </p:sp>
      <p:sp>
        <p:nvSpPr>
          <p:cNvPr id="26" name="Rating 2-5"/>
          <p:cNvSpPr/>
          <p:nvPr/>
        </p:nvSpPr>
        <p:spPr>
          <a:xfrm>
            <a:off x="7315200" y="2770632"/>
            <a:ext cx="402336" cy="40233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315200" y="27706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5</a:t>
            </a:r>
            <a:endParaRPr lang="en-US" sz="1200" dirty="0"/>
          </a:p>
        </p:txBody>
      </p:sp>
      <p:sp>
        <p:nvSpPr>
          <p:cNvPr id="28" name="Evaluation item 3"/>
          <p:cNvSpPr/>
          <p:nvPr/>
        </p:nvSpPr>
        <p:spPr>
          <a:xfrm>
            <a:off x="548640" y="3429000"/>
            <a:ext cx="7406640" cy="640080"/>
          </a:xfrm>
          <a:prstGeom prst="roundRect">
            <a:avLst>
              <a:gd name="adj" fmla="val 1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9" name="Text 27"/>
          <p:cNvSpPr txBox="1"/>
          <p:nvPr/>
        </p:nvSpPr>
        <p:spPr>
          <a:xfrm>
            <a:off x="777240" y="342900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The facilitator(s) were clear and engaging</a:t>
            </a:r>
            <a:endParaRPr lang="en-US" sz="1500" dirty="0"/>
          </a:p>
        </p:txBody>
      </p:sp>
      <p:sp>
        <p:nvSpPr>
          <p:cNvPr id="30" name="Rating 3-1"/>
          <p:cNvSpPr/>
          <p:nvPr/>
        </p:nvSpPr>
        <p:spPr>
          <a:xfrm>
            <a:off x="5120640" y="3547872"/>
            <a:ext cx="402336" cy="40233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5120640" y="35478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1</a:t>
            </a:r>
            <a:endParaRPr lang="en-US" sz="1200" dirty="0"/>
          </a:p>
        </p:txBody>
      </p:sp>
      <p:sp>
        <p:nvSpPr>
          <p:cNvPr id="32" name="Rating 3-2"/>
          <p:cNvSpPr/>
          <p:nvPr/>
        </p:nvSpPr>
        <p:spPr>
          <a:xfrm>
            <a:off x="5669280" y="3547872"/>
            <a:ext cx="402336" cy="40233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5669280" y="35478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2</a:t>
            </a:r>
            <a:endParaRPr lang="en-US" sz="1200" dirty="0"/>
          </a:p>
        </p:txBody>
      </p:sp>
      <p:sp>
        <p:nvSpPr>
          <p:cNvPr id="34" name="Rating 3-3"/>
          <p:cNvSpPr/>
          <p:nvPr/>
        </p:nvSpPr>
        <p:spPr>
          <a:xfrm>
            <a:off x="6217920" y="3547872"/>
            <a:ext cx="402336" cy="40233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6217920" y="35478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3</a:t>
            </a:r>
            <a:endParaRPr lang="en-US" sz="1200" dirty="0"/>
          </a:p>
        </p:txBody>
      </p:sp>
      <p:sp>
        <p:nvSpPr>
          <p:cNvPr id="36" name="Rating 3-4"/>
          <p:cNvSpPr/>
          <p:nvPr/>
        </p:nvSpPr>
        <p:spPr>
          <a:xfrm>
            <a:off x="6766560" y="3547872"/>
            <a:ext cx="402336" cy="40233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6766560" y="35478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4</a:t>
            </a:r>
            <a:endParaRPr lang="en-US" sz="1200" dirty="0"/>
          </a:p>
        </p:txBody>
      </p:sp>
      <p:sp>
        <p:nvSpPr>
          <p:cNvPr id="38" name="Rating 3-5"/>
          <p:cNvSpPr/>
          <p:nvPr/>
        </p:nvSpPr>
        <p:spPr>
          <a:xfrm>
            <a:off x="7315200" y="3547872"/>
            <a:ext cx="402336" cy="40233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7315200" y="35478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5</a:t>
            </a:r>
            <a:endParaRPr lang="en-US" sz="1200" dirty="0"/>
          </a:p>
        </p:txBody>
      </p:sp>
      <p:sp>
        <p:nvSpPr>
          <p:cNvPr id="40" name="Evaluation item 4"/>
          <p:cNvSpPr/>
          <p:nvPr/>
        </p:nvSpPr>
        <p:spPr>
          <a:xfrm>
            <a:off x="548640" y="4206240"/>
            <a:ext cx="7406640" cy="640080"/>
          </a:xfrm>
          <a:prstGeom prst="roundRect">
            <a:avLst>
              <a:gd name="adj" fmla="val 1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1" name="Text 39"/>
          <p:cNvSpPr txBox="1"/>
          <p:nvPr/>
        </p:nvSpPr>
        <p:spPr>
          <a:xfrm>
            <a:off x="777240" y="420624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Activities helped me apply what I learned</a:t>
            </a:r>
            <a:endParaRPr lang="en-US" sz="1500" dirty="0"/>
          </a:p>
        </p:txBody>
      </p:sp>
      <p:sp>
        <p:nvSpPr>
          <p:cNvPr id="42" name="Rating 4-1"/>
          <p:cNvSpPr/>
          <p:nvPr/>
        </p:nvSpPr>
        <p:spPr>
          <a:xfrm>
            <a:off x="5120640" y="4325112"/>
            <a:ext cx="402336" cy="40233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5120640" y="432511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1</a:t>
            </a:r>
            <a:endParaRPr lang="en-US" sz="1200" dirty="0"/>
          </a:p>
        </p:txBody>
      </p:sp>
      <p:sp>
        <p:nvSpPr>
          <p:cNvPr id="44" name="Rating 4-2"/>
          <p:cNvSpPr/>
          <p:nvPr/>
        </p:nvSpPr>
        <p:spPr>
          <a:xfrm>
            <a:off x="5669280" y="4325112"/>
            <a:ext cx="402336" cy="40233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5669280" y="432511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2</a:t>
            </a:r>
            <a:endParaRPr lang="en-US" sz="1200" dirty="0"/>
          </a:p>
        </p:txBody>
      </p:sp>
      <p:sp>
        <p:nvSpPr>
          <p:cNvPr id="46" name="Rating 4-3"/>
          <p:cNvSpPr/>
          <p:nvPr/>
        </p:nvSpPr>
        <p:spPr>
          <a:xfrm>
            <a:off x="6217920" y="4325112"/>
            <a:ext cx="402336" cy="40233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7" name="Text 45"/>
          <p:cNvSpPr txBox="1"/>
          <p:nvPr/>
        </p:nvSpPr>
        <p:spPr>
          <a:xfrm>
            <a:off x="6217920" y="432511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3</a:t>
            </a:r>
            <a:endParaRPr lang="en-US" sz="1200" dirty="0"/>
          </a:p>
        </p:txBody>
      </p:sp>
      <p:sp>
        <p:nvSpPr>
          <p:cNvPr id="48" name="Rating 4-4"/>
          <p:cNvSpPr/>
          <p:nvPr/>
        </p:nvSpPr>
        <p:spPr>
          <a:xfrm>
            <a:off x="6766560" y="4325112"/>
            <a:ext cx="402336" cy="40233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6766560" y="432511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4</a:t>
            </a:r>
            <a:endParaRPr lang="en-US" sz="1200" dirty="0"/>
          </a:p>
        </p:txBody>
      </p:sp>
      <p:sp>
        <p:nvSpPr>
          <p:cNvPr id="50" name="Rating 4-5"/>
          <p:cNvSpPr/>
          <p:nvPr/>
        </p:nvSpPr>
        <p:spPr>
          <a:xfrm>
            <a:off x="7315200" y="4325112"/>
            <a:ext cx="402336" cy="40233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1" name="Text 49"/>
          <p:cNvSpPr txBox="1"/>
          <p:nvPr/>
        </p:nvSpPr>
        <p:spPr>
          <a:xfrm>
            <a:off x="7315200" y="432511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5</a:t>
            </a:r>
            <a:endParaRPr lang="en-US" sz="1200" dirty="0"/>
          </a:p>
        </p:txBody>
      </p:sp>
      <p:sp>
        <p:nvSpPr>
          <p:cNvPr id="52" name="Evaluation item 5"/>
          <p:cNvSpPr/>
          <p:nvPr/>
        </p:nvSpPr>
        <p:spPr>
          <a:xfrm>
            <a:off x="548640" y="4983480"/>
            <a:ext cx="7406640" cy="640080"/>
          </a:xfrm>
          <a:prstGeom prst="roundRect">
            <a:avLst>
              <a:gd name="adj" fmla="val 1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53" name="Text 51"/>
          <p:cNvSpPr txBox="1"/>
          <p:nvPr/>
        </p:nvSpPr>
        <p:spPr>
          <a:xfrm>
            <a:off x="777240" y="498348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Time and logistics were well managed</a:t>
            </a:r>
            <a:endParaRPr lang="en-US" sz="1500" dirty="0"/>
          </a:p>
        </p:txBody>
      </p:sp>
      <p:sp>
        <p:nvSpPr>
          <p:cNvPr id="54" name="Rating 5-1"/>
          <p:cNvSpPr/>
          <p:nvPr/>
        </p:nvSpPr>
        <p:spPr>
          <a:xfrm>
            <a:off x="5120640" y="5102352"/>
            <a:ext cx="402336" cy="40233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5120640" y="510235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1</a:t>
            </a:r>
            <a:endParaRPr lang="en-US" sz="1200" dirty="0"/>
          </a:p>
        </p:txBody>
      </p:sp>
      <p:sp>
        <p:nvSpPr>
          <p:cNvPr id="56" name="Rating 5-2"/>
          <p:cNvSpPr/>
          <p:nvPr/>
        </p:nvSpPr>
        <p:spPr>
          <a:xfrm>
            <a:off x="5669280" y="5102352"/>
            <a:ext cx="402336" cy="40233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7" name="Text 55"/>
          <p:cNvSpPr txBox="1"/>
          <p:nvPr/>
        </p:nvSpPr>
        <p:spPr>
          <a:xfrm>
            <a:off x="5669280" y="510235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2</a:t>
            </a:r>
            <a:endParaRPr lang="en-US" sz="1200" dirty="0"/>
          </a:p>
        </p:txBody>
      </p:sp>
      <p:sp>
        <p:nvSpPr>
          <p:cNvPr id="58" name="Rating 5-3"/>
          <p:cNvSpPr/>
          <p:nvPr/>
        </p:nvSpPr>
        <p:spPr>
          <a:xfrm>
            <a:off x="6217920" y="5102352"/>
            <a:ext cx="402336" cy="40233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9" name="Text 57"/>
          <p:cNvSpPr txBox="1"/>
          <p:nvPr/>
        </p:nvSpPr>
        <p:spPr>
          <a:xfrm>
            <a:off x="6217920" y="510235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3</a:t>
            </a:r>
            <a:endParaRPr lang="en-US" sz="1200" dirty="0"/>
          </a:p>
        </p:txBody>
      </p:sp>
      <p:sp>
        <p:nvSpPr>
          <p:cNvPr id="60" name="Rating 5-4"/>
          <p:cNvSpPr/>
          <p:nvPr/>
        </p:nvSpPr>
        <p:spPr>
          <a:xfrm>
            <a:off x="6766560" y="5102352"/>
            <a:ext cx="402336" cy="40233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1" name="Text 59"/>
          <p:cNvSpPr txBox="1"/>
          <p:nvPr/>
        </p:nvSpPr>
        <p:spPr>
          <a:xfrm>
            <a:off x="6766560" y="510235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4</a:t>
            </a:r>
            <a:endParaRPr lang="en-US" sz="1200" dirty="0"/>
          </a:p>
        </p:txBody>
      </p:sp>
      <p:sp>
        <p:nvSpPr>
          <p:cNvPr id="62" name="Rating 5-5"/>
          <p:cNvSpPr/>
          <p:nvPr/>
        </p:nvSpPr>
        <p:spPr>
          <a:xfrm>
            <a:off x="7315200" y="5102352"/>
            <a:ext cx="402336" cy="402336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3" name="Text 61"/>
          <p:cNvSpPr txBox="1"/>
          <p:nvPr/>
        </p:nvSpPr>
        <p:spPr>
          <a:xfrm>
            <a:off x="7315200" y="510235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5</a:t>
            </a:r>
            <a:endParaRPr lang="en-US" sz="1200" dirty="0"/>
          </a:p>
        </p:txBody>
      </p:sp>
      <p:sp>
        <p:nvSpPr>
          <p:cNvPr id="64" name="Feedback link card"/>
          <p:cNvSpPr/>
          <p:nvPr/>
        </p:nvSpPr>
        <p:spPr>
          <a:xfrm>
            <a:off x="8321040" y="1417320"/>
            <a:ext cx="3319272" cy="4480560"/>
          </a:xfrm>
          <a:prstGeom prst="roundRect">
            <a:avLst>
              <a:gd name="adj" fmla="val 3306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65" name="Feedback circle"/>
          <p:cNvSpPr/>
          <p:nvPr/>
        </p:nvSpPr>
        <p:spPr>
          <a:xfrm>
            <a:off x="9390888" y="1691640"/>
            <a:ext cx="1188720" cy="11887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66" name="Feedback icon" descr="Feedback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99955" y="2000707"/>
            <a:ext cx="570586" cy="570586"/>
          </a:xfrm>
          <a:prstGeom prst="rect">
            <a:avLst/>
          </a:prstGeom>
        </p:spPr>
      </p:pic>
      <p:sp>
        <p:nvSpPr>
          <p:cNvPr id="67" name="Text 64"/>
          <p:cNvSpPr txBox="1"/>
          <p:nvPr/>
        </p:nvSpPr>
        <p:spPr>
          <a:xfrm>
            <a:off x="8503920" y="3063240"/>
            <a:ext cx="29535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Online feedback form</a:t>
            </a:r>
            <a:endParaRPr lang="en-US" sz="1700" dirty="0"/>
          </a:p>
        </p:txBody>
      </p:sp>
      <p:sp>
        <p:nvSpPr>
          <p:cNvPr id="68" name="QR code placeholder"/>
          <p:cNvSpPr/>
          <p:nvPr/>
        </p:nvSpPr>
        <p:spPr>
          <a:xfrm>
            <a:off x="9098280" y="3611880"/>
            <a:ext cx="1737360" cy="1508760"/>
          </a:xfrm>
          <a:prstGeom prst="roundRect">
            <a:avLst>
              <a:gd name="adj" fmla="val 4848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69" name="Text 66"/>
          <p:cNvSpPr txBox="1"/>
          <p:nvPr/>
        </p:nvSpPr>
        <p:spPr>
          <a:xfrm>
            <a:off x="9098280" y="3611880"/>
            <a:ext cx="173736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[QR code]</a:t>
            </a:r>
            <a:endParaRPr lang="en-US" sz="1400" dirty="0"/>
          </a:p>
        </p:txBody>
      </p:sp>
      <p:sp>
        <p:nvSpPr>
          <p:cNvPr id="70" name="Text 67"/>
          <p:cNvSpPr txBox="1"/>
          <p:nvPr/>
        </p:nvSpPr>
        <p:spPr>
          <a:xfrm>
            <a:off x="8503920" y="5257800"/>
            <a:ext cx="2953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[short link]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My Action Plan</a:t>
            </a:r>
            <a:endParaRPr lang="en-US" sz="3200" dirty="0"/>
          </a:p>
        </p:txBody>
      </p:sp>
      <p:graphicFrame>
        <p:nvGraphicFramePr>
          <p:cNvPr id="21" name="Action plan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91672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1554480"/>
                <a:gridCol w="3108960"/>
                <a:gridCol w="2770632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What I will do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By when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Support / resources needed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</a:rPr>
                        <a:t>How I will know it worked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[Action 1]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[Date]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[e.g. supervisor approval, data access]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[Indicator of success]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[Action 2]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[Date]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[e.g. supervisor approval, data access]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[Indicator of success]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[Action 3]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[Date]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[e.g. supervisor approval, data access]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chemeClr val="accent4"/>
                          </a:solidFill>
                        </a:rPr>
                        <a:t>[Indicator of success]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Follow-up circle"/>
          <p:cNvSpPr/>
          <p:nvPr/>
        </p:nvSpPr>
        <p:spPr>
          <a:xfrm>
            <a:off x="548640" y="5394960"/>
            <a:ext cx="548640" cy="54864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5" name="Follow-up icon" descr="Follow-u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1286" y="5537606"/>
            <a:ext cx="263347" cy="263347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1280160" y="539496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We will follow up in [6–8 weeks] to see how your actions are progressing.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 and Next Steps</a:t>
            </a:r>
            <a:endParaRPr lang="en-US" sz="3200" dirty="0"/>
          </a:p>
        </p:txBody>
      </p:sp>
      <p:sp>
        <p:nvSpPr>
          <p:cNvPr id="3" name="Takeaway 1"/>
          <p:cNvSpPr/>
          <p:nvPr/>
        </p:nvSpPr>
        <p:spPr>
          <a:xfrm>
            <a:off x="548640" y="1600200"/>
            <a:ext cx="731520" cy="7315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akeaway 1 number"/>
          <p:cNvSpPr txBox="1"/>
          <p:nvPr/>
        </p:nvSpPr>
        <p:spPr>
          <a:xfrm>
            <a:off x="548640" y="16002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Takeaway card 1"/>
          <p:cNvSpPr/>
          <p:nvPr/>
        </p:nvSpPr>
        <p:spPr>
          <a:xfrm>
            <a:off x="1554480" y="1463040"/>
            <a:ext cx="5760720" cy="100584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1828800" y="1463040"/>
            <a:ext cx="5303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[Takeaway 1 – the single most important idea]</a:t>
            </a:r>
            <a:endParaRPr lang="en-US" sz="1700" dirty="0"/>
          </a:p>
        </p:txBody>
      </p:sp>
      <p:sp>
        <p:nvSpPr>
          <p:cNvPr id="7" name="Takeaway 2"/>
          <p:cNvSpPr/>
          <p:nvPr/>
        </p:nvSpPr>
        <p:spPr>
          <a:xfrm>
            <a:off x="548640" y="2788920"/>
            <a:ext cx="731520" cy="7315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akeaway 2 number"/>
          <p:cNvSpPr txBox="1"/>
          <p:nvPr/>
        </p:nvSpPr>
        <p:spPr>
          <a:xfrm>
            <a:off x="548640" y="2788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9" name="Takeaway card 2"/>
          <p:cNvSpPr/>
          <p:nvPr/>
        </p:nvSpPr>
        <p:spPr>
          <a:xfrm>
            <a:off x="1554480" y="2651760"/>
            <a:ext cx="5760720" cy="100584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1828800" y="2651760"/>
            <a:ext cx="5303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[Takeaway 2]</a:t>
            </a:r>
            <a:endParaRPr lang="en-US" sz="1700" dirty="0"/>
          </a:p>
        </p:txBody>
      </p:sp>
      <p:sp>
        <p:nvSpPr>
          <p:cNvPr id="11" name="Takeaway 3"/>
          <p:cNvSpPr/>
          <p:nvPr/>
        </p:nvSpPr>
        <p:spPr>
          <a:xfrm>
            <a:off x="548640" y="3977640"/>
            <a:ext cx="731520" cy="7315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akeaway 3 number"/>
          <p:cNvSpPr txBox="1"/>
          <p:nvPr/>
        </p:nvSpPr>
        <p:spPr>
          <a:xfrm>
            <a:off x="548640" y="39776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3" name="Takeaway card 3"/>
          <p:cNvSpPr/>
          <p:nvPr/>
        </p:nvSpPr>
        <p:spPr>
          <a:xfrm>
            <a:off x="1554480" y="3840480"/>
            <a:ext cx="5760720" cy="100584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1828800" y="3840480"/>
            <a:ext cx="5303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[Takeaway 3]</a:t>
            </a:r>
            <a:endParaRPr lang="en-US" sz="1700" dirty="0"/>
          </a:p>
        </p:txBody>
      </p:sp>
      <p:sp>
        <p:nvSpPr>
          <p:cNvPr id="15" name="Next steps card"/>
          <p:cNvSpPr/>
          <p:nvPr/>
        </p:nvSpPr>
        <p:spPr>
          <a:xfrm>
            <a:off x="7680960" y="1463040"/>
            <a:ext cx="3959352" cy="4389120"/>
          </a:xfrm>
          <a:prstGeom prst="roundRect">
            <a:avLst>
              <a:gd name="adj" fmla="val 2771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8001000" y="169164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2"/>
                </a:solidFill>
              </a:rPr>
              <a:t>NEXT STEPS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8001000" y="2194560"/>
            <a:ext cx="338328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[Workshop materials shared by (date)]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[Follow-up coaching session]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[Community of practice / WhatsApp group]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[Certificate issue date]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5120640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chemeClr val="accent4"/>
                </a:solidFill>
              </a:rPr>
              <a:t>Return to the expectations list from the start: were they met?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0292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body" hasCustomPrompt="1"/>
          </p:nvPr>
        </p:nvSpPr>
        <p:spPr>
          <a:xfrm>
            <a:off x="548640" y="1234440"/>
            <a:ext cx="7132320" cy="4572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chemeClr val="accent2"/>
                </a:solidFill>
              </a:rPr>
              <a:t>THANK YOU</a:t>
            </a:r>
            <a:endParaRPr lang="en-US" sz="1600" dirty="0"/>
          </a:p>
        </p:txBody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548640" y="1737360"/>
            <a:ext cx="7223760" cy="192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 and Contacts</a:t>
            </a:r>
            <a:endParaRPr lang="en-US" sz="44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548640" y="3749040"/>
            <a:ext cx="71323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bg2"/>
                </a:solidFill>
              </a:rPr>
              <a:t>[Closing message – e.g. Thank you for your active participation]</a:t>
            </a:r>
            <a:endParaRPr lang="en-US" sz="2000" dirty="0"/>
          </a:p>
        </p:txBody>
      </p:sp>
      <p:sp>
        <p:nvSpPr>
          <p:cNvPr id="5" name="Text 1"/>
          <p:cNvSpPr/>
          <p:nvPr>
            <p:ph idx="104" type="body" hasCustomPrompt="1"/>
          </p:nvPr>
        </p:nvSpPr>
        <p:spPr>
          <a:xfrm>
            <a:off x="548640" y="5029200"/>
            <a:ext cx="71323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[Facilitator name]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[email@organisation.org]   |   [+233 XX XXX XXXX]   |   [www.website.org]</a:t>
            </a:r>
            <a:endParaRPr lang="en-US" sz="1400" dirty="0"/>
          </a:p>
        </p:txBody>
      </p:sp>
      <p:sp>
        <p:nvSpPr>
          <p:cNvPr id="6" name="Closing emblem circle"/>
          <p:cNvSpPr/>
          <p:nvPr/>
        </p:nvSpPr>
        <p:spPr>
          <a:xfrm>
            <a:off x="9006840" y="2057400"/>
            <a:ext cx="2331720" cy="23317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Closing emblem icon" descr="Handshake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09760" y="256032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raining Workshop Green Gold">
  <a:themeElements>
    <a:clrScheme name="Training Workshop Green Gold">
      <a:dk1>
        <a:srgbClr val="1F2A24"/>
      </a:dk1>
      <a:lt1>
        <a:srgbClr val="FFFFFF"/>
      </a:lt1>
      <a:dk2>
        <a:srgbClr val="00563F"/>
      </a:dk2>
      <a:lt2>
        <a:srgbClr val="EEF5F1"/>
      </a:lt2>
      <a:accent1>
        <a:srgbClr val="00563F"/>
      </a:accent1>
      <a:accent2>
        <a:srgbClr val="C99A2E"/>
      </a:accent2>
      <a:accent3>
        <a:srgbClr val="2E8B64"/>
      </a:accent3>
      <a:accent4>
        <a:srgbClr val="6B7F76"/>
      </a:accent4>
      <a:accent5>
        <a:srgbClr val="F3E3B5"/>
      </a:accent5>
      <a:accent6>
        <a:srgbClr val="B5523B"/>
      </a:accent6>
      <a:hlink>
        <a:srgbClr val="0B6E99"/>
      </a:hlink>
      <a:folHlink>
        <a:srgbClr val="6B4E9B"/>
      </a:folHlink>
    </a:clrScheme>
    <a:fontScheme name="Training Workshop Green Gold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Training Workshop and Facilitation Presentation Pack</dc:title>
  <dc:subject>Reusable training workshop template</dc:subject>
  <dc:creator>Andrews Kwabena Baaji</dc:creator>
  <cp:lastModifiedBy>Andrews Kwabena Baaji</cp:lastModifiedBy>
  <cp:revision>1</cp:revision>
  <dcterms:created xsi:type="dcterms:W3CDTF">2026-10-29T12:28:07Z</dcterms:created>
  <dcterms:modified xsi:type="dcterms:W3CDTF">2026-10-29T12:28:07Z</dcterms:modified>
</cp:coreProperties>
</file>