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(about 1 minute). Greet the audience, say who you are, and state your research question in one sentence. Tell them what they will learn in the next [__] minutes so they know what to listen for. Replace every [bracketed] item on this slide, then use the same pattern through the deck: titles that state the finding, one idea per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Give the audience a map of the talk and the time each part takes, so they can pace their attention. Edit the section names and minutes to match your talk. If your slot is short, merge Methods into one slide and spend the time on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Open with the problem, not the literature. The sentence above should be understandable to someone outside your field. Use at most three numbers, each with its source and year; only include a figure you can cite. Never invent a statistic: if you lack a number, replace the card with a short plain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minutes. Show the audience exactly where your study sits. Cite prior work briefly (author and year) and keep the left column to what is solidly established. The dark column should end with the question your study answers, which leads straight into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Pause here: this is the sentence the audience should remember. Say the question aloud, then state what you predicted and why. Write it as a question with a clear population, intervention or exposure, and outcome. If you have no formal hypotheses, replace the two boxes with your aims.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Walk left to right through the four steps in one sentence each. The audience should be able to picture your study before seeing details. Rename the steps to fit your design (for example Recruitment, Intervention, Follow-up, Outcome). Mention ethics approval and any preregistration on the line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minutes. Show only the characteristics that matter for your conclusions; put the full table in an appendix. Say who was included, who was left out, and why. Numbers in this table must match your paper exactly. If you have one group, delete the Group B column and change the widths so the columns add to 100%.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minutes. Say in plain words what each analysis tests and why it is a fair test. Name the one primary analysis that answers your research question; the others support it. Share where the code and data live if they are public, so the audience can check your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State the finding in the title so the audience gets the point before looking at the chart. Replace the dashed box with one simple chart (delete this placeholder and insert your figure); show one comparison, label the axes with units, and use a single accent colour for the group that matters. Read out the big number, then point to where it appears on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Use a table when the audience needs exact values; use a chart when they need the pattern. Highlight the single row that carries your message by saying it aloud rather than adding more colour. Report effect sizes with confidence intervals, not p-values alone, and say in words what the difference means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Use this layout for a wide figure such as a time series, a distribution or a map. Delete the dashed box and insert your figure at full width. Make sure labels are readable from the back of the room (24 pt or larger), cut the chart to the one message in the title, and always give the data source in the caption.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Move from what you found to what it means. Keep interpretation separate from results: say clearly which statements the data support and which are your reading of them. Link back to the gap slide, and name who should act on the findings.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minutes. State limitations plainly and say how each one could change your conclusions; audiences trust speakers who name weaknesses first. Pair each limitation with a next step so the slide ends on direction rather than doubt. Be specific about what you will do next and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Repeat the one message you want remembered, then the three supporting points. Do not introduce new material here. Match the wording to your title and research question so the talk closes the loop it opened. Leave this slide up while you thank the audience, then move to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 do not present unless asked. List only the sources you cited in the talk, in one consistent style, with links or identifiers where possible. Name funders exactly as their grant terms require. Keep this slide after the conclusions so it is easy to reach during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[__] minutes. Repeat each question before answering so the whole room hears it. If you are asked something you cannot answer, say so and offer to follow up; the contact details above are for that. Keep the references slide ready as a backup.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6F9"/>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46980"/>
          </a:xfrm>
          <a:prstGeom prst="rect">
            <a:avLst/>
          </a:prstGeom>
          <a:noFill/>
          <a:ln/>
        </p:spPr>
        <p:txBody>
          <a:bodyPr wrap="square" lIns="0" tIns="0" rIns="0" bIns="0" rtlCol="0" anchor="t"/>
          <a:lstStyle>
            <a:lvl1pPr algn="l" indent="0" marL="0">
              <a:lnSpc>
                <a:spcPct val="115000"/>
              </a:lnSpc>
              <a:buNone/>
              <a:defRPr lang="en-US" sz="3200" dirty="0">
                <a:solidFill>
                  <a:srgbClr val="14213D"/>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79501"/>
            <a:ext cx="10566400" cy="4165699"/>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6F9"/>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46980"/>
          </a:xfrm>
          <a:prstGeom prst="rect">
            <a:avLst/>
          </a:prstGeom>
          <a:noFill/>
          <a:ln/>
        </p:spPr>
        <p:txBody>
          <a:bodyPr wrap="square" lIns="0" tIns="0" rIns="0" bIns="0" rtlCol="0" anchor="t"/>
          <a:lstStyle>
            <a:lvl1pPr algn="l" indent="0" marL="0">
              <a:lnSpc>
                <a:spcPct val="115000"/>
              </a:lnSpc>
              <a:buNone/>
              <a:defRPr lang="en-US" sz="3200" dirty="0">
                <a:solidFill>
                  <a:srgbClr val="14213D"/>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79501"/>
            <a:ext cx="10566400" cy="4165699"/>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9822B"/>
          </a:solidFill>
          <a:ln/>
        </p:spPr>
      </p:sp>
      <p:sp>
        <p:nvSpPr>
          <p:cNvPr id="3" name="Text 1"/>
          <p:cNvSpPr/>
          <p:nvPr/>
        </p:nvSpPr>
        <p:spPr>
          <a:xfrm>
            <a:off x="812800" y="812800"/>
            <a:ext cx="10883392" cy="274241"/>
          </a:xfrm>
          <a:prstGeom prst="rect">
            <a:avLst/>
          </a:prstGeom>
          <a:noFill/>
          <a:ln/>
        </p:spPr>
        <p:txBody>
          <a:bodyPr wrap="square" lIns="0" tIns="0" rIns="0" bIns="0" rtlCol="0" anchor="t">
            <a:normAutofit/>
          </a:bodyPr>
          <a:lstStyle/>
          <a:p>
            <a:pPr algn="l" indent="0" marL="0">
              <a:lnSpc>
                <a:spcPts val="1960"/>
              </a:lnSpc>
              <a:buNone/>
            </a:pPr>
            <a:r>
              <a:rPr lang="en-US" sz="1400" b="1" spc="150" kern="0" dirty="0">
                <a:solidFill>
                  <a:srgbClr val="5CC4D1"/>
                </a:solidFill>
                <a:latin typeface="IBM Plex Sans" pitchFamily="34" charset="0"/>
                <a:ea typeface="IBM Plex Sans" pitchFamily="34" charset="-122"/>
                <a:cs typeface="IBM Plex Sans" pitchFamily="34" charset="-120"/>
              </a:rPr>
              <a:t>[EVENT OR SEMINAR NAME] · [DATE]</a:t>
            </a:r>
            <a:endParaRPr lang="en-US" sz="1400" dirty="0"/>
          </a:p>
        </p:txBody>
      </p:sp>
      <p:sp>
        <p:nvSpPr>
          <p:cNvPr id="4" name="Text 2"/>
          <p:cNvSpPr/>
          <p:nvPr>
            <p:ph type="title"/>
          </p:nvPr>
        </p:nvSpPr>
        <p:spPr>
          <a:xfrm>
            <a:off x="812800" y="2441079"/>
            <a:ext cx="10883392" cy="1478161"/>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F4F6F9"/>
                </a:solidFill>
                <a:latin typeface="Source Serif 4" pitchFamily="18" charset="0"/>
                <a:ea typeface="Source Serif 4" pitchFamily="18" charset="-122"/>
                <a:cs typeface="Source Serif 4" pitchFamily="18" charset="-120"/>
              </a:rPr>
              <a:t>[Research title: state the finding, not only the topic]</a:t>
            </a:r>
            <a:endParaRPr lang="en-US" sz="5200" dirty="0"/>
          </a:p>
        </p:txBody>
      </p:sp>
      <p:sp>
        <p:nvSpPr>
          <p:cNvPr id="5" name="Text 3"/>
          <p:cNvSpPr/>
          <p:nvPr/>
        </p:nvSpPr>
        <p:spPr>
          <a:xfrm>
            <a:off x="812800" y="4097040"/>
            <a:ext cx="10883392"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BFD0E6"/>
                </a:solidFill>
                <a:latin typeface="IBM Plex Sans" pitchFamily="34" charset="0"/>
                <a:ea typeface="IBM Plex Sans" pitchFamily="34" charset="-122"/>
                <a:cs typeface="IBM Plex Sans" pitchFamily="34" charset="-120"/>
              </a:rPr>
              <a:t>[Presenter name], [Co-author names]</a:t>
            </a:r>
            <a:endParaRPr lang="en-US" sz="1800" dirty="0"/>
          </a:p>
        </p:txBody>
      </p:sp>
      <p:sp>
        <p:nvSpPr>
          <p:cNvPr id="6" name="Text 4"/>
          <p:cNvSpPr/>
          <p:nvPr/>
        </p:nvSpPr>
        <p:spPr>
          <a:xfrm>
            <a:off x="812800" y="5796359"/>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BFD0E6"/>
                </a:solidFill>
                <a:latin typeface="IBM Plex Sans" pitchFamily="34" charset="0"/>
                <a:ea typeface="IBM Plex Sans" pitchFamily="34" charset="-122"/>
                <a:cs typeface="IBM Plex Sans" pitchFamily="34" charset="-120"/>
              </a:rPr>
              <a:t>[Department or lab] · [Institution]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9"/>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Outline</a:t>
            </a:r>
            <a:endParaRPr lang="en-US" sz="3600" dirty="0"/>
          </a:p>
        </p:txBody>
      </p:sp>
      <p:sp>
        <p:nvSpPr>
          <p:cNvPr id="3" name="Shape 1"/>
          <p:cNvSpPr/>
          <p:nvPr/>
        </p:nvSpPr>
        <p:spPr>
          <a:xfrm>
            <a:off x="812800" y="2319536"/>
            <a:ext cx="10566400" cy="0"/>
          </a:xfrm>
          <a:prstGeom prst="line">
            <a:avLst/>
          </a:prstGeom>
          <a:noFill/>
          <a:ln w="6350">
            <a:solidFill>
              <a:srgbClr val="D9DFE8"/>
            </a:solidFill>
            <a:prstDash val="solid"/>
          </a:ln>
        </p:spPr>
      </p:sp>
      <p:sp>
        <p:nvSpPr>
          <p:cNvPr id="4" name="Text 2"/>
          <p:cNvSpPr/>
          <p:nvPr/>
        </p:nvSpPr>
        <p:spPr>
          <a:xfrm>
            <a:off x="812800" y="1772841"/>
            <a:ext cx="508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0B6B7A"/>
                </a:solidFill>
                <a:latin typeface="Source Serif 4" pitchFamily="18" charset="0"/>
                <a:ea typeface="Source Serif 4" pitchFamily="18" charset="-122"/>
                <a:cs typeface="Source Serif 4" pitchFamily="18" charset="-120"/>
              </a:rPr>
              <a:t>1</a:t>
            </a:r>
            <a:endParaRPr lang="en-US" sz="2200" dirty="0"/>
          </a:p>
        </p:txBody>
      </p:sp>
      <p:sp>
        <p:nvSpPr>
          <p:cNvPr id="5" name="Text 3"/>
          <p:cNvSpPr/>
          <p:nvPr/>
        </p:nvSpPr>
        <p:spPr>
          <a:xfrm>
            <a:off x="1473200" y="1772841"/>
            <a:ext cx="931786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14213D"/>
                </a:solidFill>
                <a:latin typeface="IBM Plex Sans" pitchFamily="34" charset="0"/>
                <a:ea typeface="IBM Plex Sans" pitchFamily="34" charset="-122"/>
                <a:cs typeface="IBM Plex Sans" pitchFamily="34" charset="-120"/>
              </a:rPr>
              <a:t>Background and research question</a:t>
            </a:r>
            <a:endParaRPr lang="en-US" sz="2200" dirty="0"/>
          </a:p>
        </p:txBody>
      </p:sp>
      <p:sp>
        <p:nvSpPr>
          <p:cNvPr id="6" name="Text 4"/>
          <p:cNvSpPr/>
          <p:nvPr/>
        </p:nvSpPr>
        <p:spPr>
          <a:xfrm>
            <a:off x="10722868" y="1843980"/>
            <a:ext cx="7071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[__ min]</a:t>
            </a:r>
            <a:endParaRPr lang="en-US" sz="1400" dirty="0"/>
          </a:p>
        </p:txBody>
      </p:sp>
      <p:sp>
        <p:nvSpPr>
          <p:cNvPr id="7" name="Shape 5"/>
          <p:cNvSpPr/>
          <p:nvPr/>
        </p:nvSpPr>
        <p:spPr>
          <a:xfrm>
            <a:off x="812800" y="3021806"/>
            <a:ext cx="10566400" cy="0"/>
          </a:xfrm>
          <a:prstGeom prst="line">
            <a:avLst/>
          </a:prstGeom>
          <a:noFill/>
          <a:ln w="6350">
            <a:solidFill>
              <a:srgbClr val="D9DFE8"/>
            </a:solidFill>
            <a:prstDash val="solid"/>
          </a:ln>
        </p:spPr>
      </p:sp>
      <p:sp>
        <p:nvSpPr>
          <p:cNvPr id="8" name="Text 6"/>
          <p:cNvSpPr/>
          <p:nvPr/>
        </p:nvSpPr>
        <p:spPr>
          <a:xfrm>
            <a:off x="812800" y="2475111"/>
            <a:ext cx="508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0B6B7A"/>
                </a:solidFill>
                <a:latin typeface="Source Serif 4" pitchFamily="18" charset="0"/>
                <a:ea typeface="Source Serif 4" pitchFamily="18" charset="-122"/>
                <a:cs typeface="Source Serif 4" pitchFamily="18" charset="-120"/>
              </a:rPr>
              <a:t>2</a:t>
            </a:r>
            <a:endParaRPr lang="en-US" sz="2200" dirty="0"/>
          </a:p>
        </p:txBody>
      </p:sp>
      <p:sp>
        <p:nvSpPr>
          <p:cNvPr id="9" name="Text 7"/>
          <p:cNvSpPr/>
          <p:nvPr/>
        </p:nvSpPr>
        <p:spPr>
          <a:xfrm>
            <a:off x="1473200" y="2475111"/>
            <a:ext cx="931786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14213D"/>
                </a:solidFill>
                <a:latin typeface="IBM Plex Sans" pitchFamily="34" charset="0"/>
                <a:ea typeface="IBM Plex Sans" pitchFamily="34" charset="-122"/>
                <a:cs typeface="IBM Plex Sans" pitchFamily="34" charset="-120"/>
              </a:rPr>
              <a:t>Methods</a:t>
            </a:r>
            <a:endParaRPr lang="en-US" sz="2200" dirty="0"/>
          </a:p>
        </p:txBody>
      </p:sp>
      <p:sp>
        <p:nvSpPr>
          <p:cNvPr id="10" name="Text 8"/>
          <p:cNvSpPr/>
          <p:nvPr/>
        </p:nvSpPr>
        <p:spPr>
          <a:xfrm>
            <a:off x="10722868" y="2546251"/>
            <a:ext cx="7071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[__ min]</a:t>
            </a:r>
            <a:endParaRPr lang="en-US" sz="1400" dirty="0"/>
          </a:p>
        </p:txBody>
      </p:sp>
      <p:sp>
        <p:nvSpPr>
          <p:cNvPr id="11" name="Shape 9"/>
          <p:cNvSpPr/>
          <p:nvPr/>
        </p:nvSpPr>
        <p:spPr>
          <a:xfrm>
            <a:off x="812800" y="3724077"/>
            <a:ext cx="10566400" cy="0"/>
          </a:xfrm>
          <a:prstGeom prst="line">
            <a:avLst/>
          </a:prstGeom>
          <a:noFill/>
          <a:ln w="6350">
            <a:solidFill>
              <a:srgbClr val="D9DFE8"/>
            </a:solidFill>
            <a:prstDash val="solid"/>
          </a:ln>
        </p:spPr>
      </p:sp>
      <p:sp>
        <p:nvSpPr>
          <p:cNvPr id="12" name="Text 10"/>
          <p:cNvSpPr/>
          <p:nvPr/>
        </p:nvSpPr>
        <p:spPr>
          <a:xfrm>
            <a:off x="812800" y="3177381"/>
            <a:ext cx="508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0B6B7A"/>
                </a:solidFill>
                <a:latin typeface="Source Serif 4" pitchFamily="18" charset="0"/>
                <a:ea typeface="Source Serif 4" pitchFamily="18" charset="-122"/>
                <a:cs typeface="Source Serif 4" pitchFamily="18" charset="-120"/>
              </a:rPr>
              <a:t>3</a:t>
            </a:r>
            <a:endParaRPr lang="en-US" sz="2200" dirty="0"/>
          </a:p>
        </p:txBody>
      </p:sp>
      <p:sp>
        <p:nvSpPr>
          <p:cNvPr id="13" name="Text 11"/>
          <p:cNvSpPr/>
          <p:nvPr/>
        </p:nvSpPr>
        <p:spPr>
          <a:xfrm>
            <a:off x="1473200" y="3177381"/>
            <a:ext cx="931786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14213D"/>
                </a:solidFill>
                <a:latin typeface="IBM Plex Sans" pitchFamily="34" charset="0"/>
                <a:ea typeface="IBM Plex Sans" pitchFamily="34" charset="-122"/>
                <a:cs typeface="IBM Plex Sans" pitchFamily="34" charset="-120"/>
              </a:rPr>
              <a:t>Results</a:t>
            </a:r>
            <a:endParaRPr lang="en-US" sz="2200" dirty="0"/>
          </a:p>
        </p:txBody>
      </p:sp>
      <p:sp>
        <p:nvSpPr>
          <p:cNvPr id="14" name="Text 12"/>
          <p:cNvSpPr/>
          <p:nvPr/>
        </p:nvSpPr>
        <p:spPr>
          <a:xfrm>
            <a:off x="10722868" y="3248521"/>
            <a:ext cx="7071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[__ min]</a:t>
            </a:r>
            <a:endParaRPr lang="en-US" sz="1400" dirty="0"/>
          </a:p>
        </p:txBody>
      </p:sp>
      <p:sp>
        <p:nvSpPr>
          <p:cNvPr id="15" name="Shape 13"/>
          <p:cNvSpPr/>
          <p:nvPr/>
        </p:nvSpPr>
        <p:spPr>
          <a:xfrm>
            <a:off x="812800" y="4426347"/>
            <a:ext cx="10566400" cy="0"/>
          </a:xfrm>
          <a:prstGeom prst="line">
            <a:avLst/>
          </a:prstGeom>
          <a:noFill/>
          <a:ln w="6350">
            <a:solidFill>
              <a:srgbClr val="D9DFE8"/>
            </a:solidFill>
            <a:prstDash val="solid"/>
          </a:ln>
        </p:spPr>
      </p:sp>
      <p:sp>
        <p:nvSpPr>
          <p:cNvPr id="16" name="Text 14"/>
          <p:cNvSpPr/>
          <p:nvPr/>
        </p:nvSpPr>
        <p:spPr>
          <a:xfrm>
            <a:off x="812800" y="3879652"/>
            <a:ext cx="508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0B6B7A"/>
                </a:solidFill>
                <a:latin typeface="Source Serif 4" pitchFamily="18" charset="0"/>
                <a:ea typeface="Source Serif 4" pitchFamily="18" charset="-122"/>
                <a:cs typeface="Source Serif 4" pitchFamily="18" charset="-120"/>
              </a:rPr>
              <a:t>4</a:t>
            </a:r>
            <a:endParaRPr lang="en-US" sz="2200" dirty="0"/>
          </a:p>
        </p:txBody>
      </p:sp>
      <p:sp>
        <p:nvSpPr>
          <p:cNvPr id="17" name="Text 15"/>
          <p:cNvSpPr/>
          <p:nvPr/>
        </p:nvSpPr>
        <p:spPr>
          <a:xfrm>
            <a:off x="1473200" y="3879652"/>
            <a:ext cx="931786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14213D"/>
                </a:solidFill>
                <a:latin typeface="IBM Plex Sans" pitchFamily="34" charset="0"/>
                <a:ea typeface="IBM Plex Sans" pitchFamily="34" charset="-122"/>
                <a:cs typeface="IBM Plex Sans" pitchFamily="34" charset="-120"/>
              </a:rPr>
              <a:t>Discussion and limitations</a:t>
            </a:r>
            <a:endParaRPr lang="en-US" sz="2200" dirty="0"/>
          </a:p>
        </p:txBody>
      </p:sp>
      <p:sp>
        <p:nvSpPr>
          <p:cNvPr id="18" name="Text 16"/>
          <p:cNvSpPr/>
          <p:nvPr/>
        </p:nvSpPr>
        <p:spPr>
          <a:xfrm>
            <a:off x="10722868" y="3950791"/>
            <a:ext cx="7071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[__ min]</a:t>
            </a:r>
            <a:endParaRPr lang="en-US" sz="1400" dirty="0"/>
          </a:p>
        </p:txBody>
      </p:sp>
      <p:sp>
        <p:nvSpPr>
          <p:cNvPr id="19" name="Text 17"/>
          <p:cNvSpPr/>
          <p:nvPr/>
        </p:nvSpPr>
        <p:spPr>
          <a:xfrm>
            <a:off x="812800" y="4581922"/>
            <a:ext cx="5080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0B6B7A"/>
                </a:solidFill>
                <a:latin typeface="Source Serif 4" pitchFamily="18" charset="0"/>
                <a:ea typeface="Source Serif 4" pitchFamily="18" charset="-122"/>
                <a:cs typeface="Source Serif 4" pitchFamily="18" charset="-120"/>
              </a:rPr>
              <a:t>5</a:t>
            </a:r>
            <a:endParaRPr lang="en-US" sz="2200" dirty="0"/>
          </a:p>
        </p:txBody>
      </p:sp>
      <p:sp>
        <p:nvSpPr>
          <p:cNvPr id="20" name="Text 18"/>
          <p:cNvSpPr/>
          <p:nvPr/>
        </p:nvSpPr>
        <p:spPr>
          <a:xfrm>
            <a:off x="1473200" y="4581922"/>
            <a:ext cx="931786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14213D"/>
                </a:solidFill>
                <a:latin typeface="IBM Plex Sans" pitchFamily="34" charset="0"/>
                <a:ea typeface="IBM Plex Sans" pitchFamily="34" charset="-122"/>
                <a:cs typeface="IBM Plex Sans" pitchFamily="34" charset="-120"/>
              </a:rPr>
              <a:t>Conclusions and questions</a:t>
            </a:r>
            <a:endParaRPr lang="en-US" sz="2200" dirty="0"/>
          </a:p>
        </p:txBody>
      </p:sp>
      <p:sp>
        <p:nvSpPr>
          <p:cNvPr id="21" name="Text 19"/>
          <p:cNvSpPr/>
          <p:nvPr/>
        </p:nvSpPr>
        <p:spPr>
          <a:xfrm>
            <a:off x="10722868" y="4653062"/>
            <a:ext cx="78759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[__ min]</a:t>
            </a:r>
            <a:endParaRPr lang="en-US" sz="1400" dirty="0"/>
          </a:p>
        </p:txBody>
      </p:sp>
      <p:sp>
        <p:nvSpPr>
          <p:cNvPr id="22" name="Text 20"/>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23" name="Text 21"/>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BACKGROUND</a:t>
            </a:r>
            <a:endParaRPr lang="en-US" sz="1200" dirty="0"/>
          </a:p>
        </p:txBody>
      </p:sp>
      <p:sp>
        <p:nvSpPr>
          <p:cNvPr id="3" name="Text 1"/>
          <p:cNvSpPr/>
          <p:nvPr>
            <p:ph type="title"/>
          </p:nvPr>
        </p:nvSpPr>
        <p:spPr>
          <a:xfrm>
            <a:off x="812800" y="11277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[One sentence: the problem, who it affects, and why it matters now]</a:t>
            </a:r>
            <a:endParaRPr lang="en-US" sz="3200" dirty="0"/>
          </a:p>
        </p:txBody>
      </p:sp>
      <p:sp>
        <p:nvSpPr>
          <p:cNvPr id="4" name="Shape 2"/>
          <p:cNvSpPr/>
          <p:nvPr/>
        </p:nvSpPr>
        <p:spPr>
          <a:xfrm>
            <a:off x="815975" y="2329656"/>
            <a:ext cx="3380284" cy="1784152"/>
          </a:xfrm>
          <a:prstGeom prst="roundRect">
            <a:avLst>
              <a:gd name="adj" fmla="val 5517"/>
            </a:avLst>
          </a:prstGeom>
          <a:solidFill>
            <a:srgbClr val="FFFFFF"/>
          </a:solidFill>
          <a:ln w="6350">
            <a:solidFill>
              <a:srgbClr val="D9DFE8"/>
            </a:solidFill>
            <a:prstDash val="solid"/>
          </a:ln>
        </p:spPr>
      </p:sp>
      <p:sp>
        <p:nvSpPr>
          <p:cNvPr id="5" name="Text 3"/>
          <p:cNvSpPr/>
          <p:nvPr/>
        </p:nvSpPr>
        <p:spPr>
          <a:xfrm>
            <a:off x="1073150" y="2586831"/>
            <a:ext cx="2951912"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0B6B7A"/>
                </a:solidFill>
                <a:latin typeface="Source Serif 4" pitchFamily="18" charset="0"/>
                <a:ea typeface="Source Serif 4" pitchFamily="18" charset="-122"/>
                <a:cs typeface="Source Serif 4" pitchFamily="18" charset="-120"/>
              </a:rPr>
              <a:t>[__%]</a:t>
            </a:r>
            <a:endParaRPr lang="en-US" sz="4800" dirty="0"/>
          </a:p>
        </p:txBody>
      </p:sp>
      <p:sp>
        <p:nvSpPr>
          <p:cNvPr id="6" name="Text 4"/>
          <p:cNvSpPr/>
          <p:nvPr/>
        </p:nvSpPr>
        <p:spPr>
          <a:xfrm>
            <a:off x="1073150" y="3358952"/>
            <a:ext cx="295191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[What this number measures] · [Source, year]</a:t>
            </a:r>
            <a:endParaRPr lang="en-US" sz="1400" dirty="0"/>
          </a:p>
        </p:txBody>
      </p:sp>
      <p:sp>
        <p:nvSpPr>
          <p:cNvPr id="7" name="Shape 5"/>
          <p:cNvSpPr/>
          <p:nvPr/>
        </p:nvSpPr>
        <p:spPr>
          <a:xfrm>
            <a:off x="4405809" y="2329656"/>
            <a:ext cx="3380383" cy="1784152"/>
          </a:xfrm>
          <a:prstGeom prst="roundRect">
            <a:avLst>
              <a:gd name="adj" fmla="val 5517"/>
            </a:avLst>
          </a:prstGeom>
          <a:solidFill>
            <a:srgbClr val="FFFFFF"/>
          </a:solidFill>
          <a:ln w="6350">
            <a:solidFill>
              <a:srgbClr val="D9DFE8"/>
            </a:solidFill>
            <a:prstDash val="solid"/>
          </a:ln>
        </p:spPr>
      </p:sp>
      <p:sp>
        <p:nvSpPr>
          <p:cNvPr id="8" name="Text 6"/>
          <p:cNvSpPr/>
          <p:nvPr/>
        </p:nvSpPr>
        <p:spPr>
          <a:xfrm>
            <a:off x="4662984" y="2586831"/>
            <a:ext cx="2952014"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0B6B7A"/>
                </a:solidFill>
                <a:latin typeface="Source Serif 4" pitchFamily="18" charset="0"/>
                <a:ea typeface="Source Serif 4" pitchFamily="18" charset="-122"/>
                <a:cs typeface="Source Serif 4" pitchFamily="18" charset="-120"/>
              </a:rPr>
              <a:t>[__M]</a:t>
            </a:r>
            <a:endParaRPr lang="en-US" sz="4800" dirty="0"/>
          </a:p>
        </p:txBody>
      </p:sp>
      <p:sp>
        <p:nvSpPr>
          <p:cNvPr id="9" name="Text 7"/>
          <p:cNvSpPr/>
          <p:nvPr/>
        </p:nvSpPr>
        <p:spPr>
          <a:xfrm>
            <a:off x="4662984" y="3358952"/>
            <a:ext cx="295201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[What this number measures] · [Source, year]</a:t>
            </a:r>
            <a:endParaRPr lang="en-US" sz="1400" dirty="0"/>
          </a:p>
        </p:txBody>
      </p:sp>
      <p:sp>
        <p:nvSpPr>
          <p:cNvPr id="10" name="Shape 8"/>
          <p:cNvSpPr/>
          <p:nvPr/>
        </p:nvSpPr>
        <p:spPr>
          <a:xfrm>
            <a:off x="7995741" y="2329656"/>
            <a:ext cx="3380284" cy="1784152"/>
          </a:xfrm>
          <a:prstGeom prst="roundRect">
            <a:avLst>
              <a:gd name="adj" fmla="val 5517"/>
            </a:avLst>
          </a:prstGeom>
          <a:solidFill>
            <a:srgbClr val="FFFFFF"/>
          </a:solidFill>
          <a:ln w="6350">
            <a:solidFill>
              <a:srgbClr val="D9DFE8"/>
            </a:solidFill>
            <a:prstDash val="solid"/>
          </a:ln>
        </p:spPr>
      </p:sp>
      <p:sp>
        <p:nvSpPr>
          <p:cNvPr id="11" name="Text 9"/>
          <p:cNvSpPr/>
          <p:nvPr/>
        </p:nvSpPr>
        <p:spPr>
          <a:xfrm>
            <a:off x="8252916" y="2586831"/>
            <a:ext cx="2951912"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0B6B7A"/>
                </a:solidFill>
                <a:latin typeface="Source Serif 4" pitchFamily="18" charset="0"/>
                <a:ea typeface="Source Serif 4" pitchFamily="18" charset="-122"/>
                <a:cs typeface="Source Serif 4" pitchFamily="18" charset="-120"/>
              </a:rPr>
              <a:t>[__x]</a:t>
            </a:r>
            <a:endParaRPr lang="en-US" sz="4800" dirty="0"/>
          </a:p>
        </p:txBody>
      </p:sp>
      <p:sp>
        <p:nvSpPr>
          <p:cNvPr id="12" name="Text 10"/>
          <p:cNvSpPr/>
          <p:nvPr/>
        </p:nvSpPr>
        <p:spPr>
          <a:xfrm>
            <a:off x="8252916" y="3358952"/>
            <a:ext cx="295191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[What this number measures] · [Source, year]</a:t>
            </a:r>
            <a:endParaRPr lang="en-US" sz="1400" dirty="0"/>
          </a:p>
        </p:txBody>
      </p:sp>
      <p:sp>
        <p:nvSpPr>
          <p:cNvPr id="13" name="Text 11"/>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4" name="Text 12"/>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THE GAP</a:t>
            </a:r>
            <a:endParaRPr lang="en-US" sz="1200" dirty="0"/>
          </a:p>
        </p:txBody>
      </p:sp>
      <p:sp>
        <p:nvSpPr>
          <p:cNvPr id="3" name="Text 1"/>
          <p:cNvSpPr/>
          <p:nvPr>
            <p:ph type="title"/>
          </p:nvPr>
        </p:nvSpPr>
        <p:spPr>
          <a:xfrm>
            <a:off x="812800" y="11277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[One sentence naming what is missing from current evidence]</a:t>
            </a:r>
            <a:endParaRPr lang="en-US" sz="3200" dirty="0"/>
          </a:p>
        </p:txBody>
      </p:sp>
      <p:sp>
        <p:nvSpPr>
          <p:cNvPr id="4" name="Shape 2"/>
          <p:cNvSpPr/>
          <p:nvPr/>
        </p:nvSpPr>
        <p:spPr>
          <a:xfrm>
            <a:off x="815975" y="2329656"/>
            <a:ext cx="5181600" cy="1916410"/>
          </a:xfrm>
          <a:prstGeom prst="roundRect">
            <a:avLst>
              <a:gd name="adj" fmla="val 5136"/>
            </a:avLst>
          </a:prstGeom>
          <a:solidFill>
            <a:srgbClr val="FFFFFF"/>
          </a:solidFill>
          <a:ln w="6350">
            <a:solidFill>
              <a:srgbClr val="D9DFE8"/>
            </a:solidFill>
            <a:prstDash val="solid"/>
          </a:ln>
        </p:spPr>
      </p:sp>
      <p:sp>
        <p:nvSpPr>
          <p:cNvPr id="5" name="Text 3"/>
          <p:cNvSpPr/>
          <p:nvPr/>
        </p:nvSpPr>
        <p:spPr>
          <a:xfrm>
            <a:off x="1073150" y="2586831"/>
            <a:ext cx="480726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4213D"/>
                </a:solidFill>
                <a:latin typeface="Source Serif 4" pitchFamily="18" charset="0"/>
                <a:ea typeface="Source Serif 4" pitchFamily="18" charset="-122"/>
                <a:cs typeface="Source Serif 4" pitchFamily="18" charset="-120"/>
              </a:rPr>
              <a:t>What we know</a:t>
            </a:r>
            <a:endParaRPr lang="en-US" sz="2200" dirty="0"/>
          </a:p>
        </p:txBody>
      </p:sp>
      <p:sp>
        <p:nvSpPr>
          <p:cNvPr id="6" name="Text 4"/>
          <p:cNvSpPr/>
          <p:nvPr/>
        </p:nvSpPr>
        <p:spPr>
          <a:xfrm>
            <a:off x="1130808" y="3074491"/>
            <a:ext cx="4741990" cy="9398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[Established finding 1, Author Year]</a:t>
            </a:r>
            <a:endParaRPr lang="en-US" sz="1600" dirty="0"/>
          </a:p>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[Established finding 2, Author Year]</a:t>
            </a:r>
            <a:endParaRPr lang="en-US" sz="1600" dirty="0"/>
          </a:p>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[Established finding 3, Author Year]</a:t>
            </a:r>
            <a:endParaRPr lang="en-US" sz="1600" dirty="0"/>
          </a:p>
        </p:txBody>
      </p:sp>
      <p:sp>
        <p:nvSpPr>
          <p:cNvPr id="7" name="Shape 5"/>
          <p:cNvSpPr/>
          <p:nvPr/>
        </p:nvSpPr>
        <p:spPr>
          <a:xfrm>
            <a:off x="6203950" y="2326481"/>
            <a:ext cx="5175250" cy="1922760"/>
          </a:xfrm>
          <a:prstGeom prst="roundRect">
            <a:avLst>
              <a:gd name="adj" fmla="val 5284"/>
            </a:avLst>
          </a:prstGeom>
          <a:solidFill>
            <a:srgbClr val="14213D"/>
          </a:solidFill>
          <a:ln/>
        </p:spPr>
      </p:sp>
      <p:sp>
        <p:nvSpPr>
          <p:cNvPr id="8" name="Text 6"/>
          <p:cNvSpPr/>
          <p:nvPr/>
        </p:nvSpPr>
        <p:spPr>
          <a:xfrm>
            <a:off x="6457950" y="2580481"/>
            <a:ext cx="480726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4F6F9"/>
                </a:solidFill>
                <a:latin typeface="Source Serif 4" pitchFamily="18" charset="0"/>
                <a:ea typeface="Source Serif 4" pitchFamily="18" charset="-122"/>
                <a:cs typeface="Source Serif 4" pitchFamily="18" charset="-120"/>
              </a:rPr>
              <a:t>What we do not know</a:t>
            </a:r>
            <a:endParaRPr lang="en-US" sz="2200" dirty="0"/>
          </a:p>
        </p:txBody>
      </p:sp>
      <p:sp>
        <p:nvSpPr>
          <p:cNvPr id="9" name="Text 7"/>
          <p:cNvSpPr/>
          <p:nvPr/>
        </p:nvSpPr>
        <p:spPr>
          <a:xfrm>
            <a:off x="6515608" y="3068141"/>
            <a:ext cx="4741990" cy="9398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DCE6F5"/>
                </a:solidFill>
                <a:latin typeface="IBM Plex Sans" pitchFamily="34" charset="0"/>
                <a:ea typeface="IBM Plex Sans" pitchFamily="34" charset="-122"/>
                <a:cs typeface="IBM Plex Sans" pitchFamily="34" charset="-120"/>
              </a:rPr>
              <a:t>[Open question 1]</a:t>
            </a:r>
            <a:endParaRPr lang="en-US" sz="1600" dirty="0"/>
          </a:p>
          <a:p>
            <a:pPr algn="l" marL="196342" indent="-196342">
              <a:lnSpc>
                <a:spcPts val="2400"/>
              </a:lnSpc>
              <a:buSzPct val="100000"/>
              <a:buChar char="•"/>
            </a:pPr>
            <a:r>
              <a:rPr lang="en-US" sz="1600" dirty="0">
                <a:solidFill>
                  <a:srgbClr val="DCE6F5"/>
                </a:solidFill>
                <a:latin typeface="IBM Plex Sans" pitchFamily="34" charset="0"/>
                <a:ea typeface="IBM Plex Sans" pitchFamily="34" charset="-122"/>
                <a:cs typeface="IBM Plex Sans" pitchFamily="34" charset="-120"/>
              </a:rPr>
              <a:t>[Open question 2]</a:t>
            </a:r>
            <a:endParaRPr lang="en-US" sz="1600" dirty="0"/>
          </a:p>
          <a:p>
            <a:pPr algn="l" marL="196342" indent="-196342">
              <a:lnSpc>
                <a:spcPts val="2400"/>
              </a:lnSpc>
              <a:buSzPct val="100000"/>
              <a:buChar char="•"/>
            </a:pPr>
            <a:r>
              <a:rPr lang="en-US" sz="1600" dirty="0">
                <a:solidFill>
                  <a:srgbClr val="DCE6F5"/>
                </a:solidFill>
                <a:latin typeface="IBM Plex Sans" pitchFamily="34" charset="0"/>
                <a:ea typeface="IBM Plex Sans" pitchFamily="34" charset="-122"/>
                <a:cs typeface="IBM Plex Sans" pitchFamily="34" charset="-120"/>
              </a:rPr>
              <a:t>[Open question 3: the one this study answers]</a:t>
            </a:r>
            <a:endParaRPr lang="en-US" sz="1600" dirty="0"/>
          </a:p>
        </p:txBody>
      </p:sp>
      <p:sp>
        <p:nvSpPr>
          <p:cNvPr id="10" name="Text 8"/>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1" name="Text 9"/>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4213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9822B"/>
          </a:solidFill>
          <a:ln/>
        </p:spPr>
      </p:sp>
      <p:sp>
        <p:nvSpPr>
          <p:cNvPr id="3" name="Text 1"/>
          <p:cNvSpPr/>
          <p:nvPr/>
        </p:nvSpPr>
        <p:spPr>
          <a:xfrm>
            <a:off x="812800" y="215265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4D1"/>
                </a:solidFill>
                <a:latin typeface="IBM Plex Sans" pitchFamily="34" charset="0"/>
                <a:ea typeface="IBM Plex Sans" pitchFamily="34" charset="-122"/>
                <a:cs typeface="IBM Plex Sans" pitchFamily="34" charset="-120"/>
              </a:rPr>
              <a:t>RESEARCH QUESTION</a:t>
            </a:r>
            <a:endParaRPr lang="en-US" sz="1200" dirty="0"/>
          </a:p>
        </p:txBody>
      </p:sp>
      <p:sp>
        <p:nvSpPr>
          <p:cNvPr id="4" name="Text 2"/>
          <p:cNvSpPr/>
          <p:nvPr>
            <p:ph type="title"/>
          </p:nvPr>
        </p:nvSpPr>
        <p:spPr>
          <a:xfrm>
            <a:off x="812800" y="2721570"/>
            <a:ext cx="10883392" cy="609600"/>
          </a:xfrm>
          <a:prstGeom prst="rect">
            <a:avLst/>
          </a:prstGeom>
          <a:noFill/>
          <a:ln/>
        </p:spPr>
        <p:txBody>
          <a:bodyPr wrap="square" lIns="0" tIns="0" rIns="0" bIns="0" rtlCol="0" anchor="t">
            <a:normAutofit/>
          </a:bodyPr>
          <a:lstStyle/>
          <a:p>
            <a:pPr algn="l" indent="0" marL="0">
              <a:lnSpc>
                <a:spcPts val="4600"/>
              </a:lnSpc>
              <a:buNone/>
            </a:pPr>
            <a:r>
              <a:rPr lang="en-US" sz="4000" b="1" i="0" dirty="0">
                <a:solidFill>
                  <a:srgbClr val="F4F6F9"/>
                </a:solidFill>
                <a:latin typeface="Source Serif 4" pitchFamily="18" charset="0"/>
                <a:ea typeface="Source Serif 4" pitchFamily="18" charset="-122"/>
                <a:cs typeface="Source Serif 4" pitchFamily="18" charset="-120"/>
              </a:rPr>
              <a:t>[Does X change Y in Z population?]</a:t>
            </a:r>
            <a:endParaRPr lang="en-US" sz="4000" dirty="0"/>
          </a:p>
        </p:txBody>
      </p:sp>
      <p:sp>
        <p:nvSpPr>
          <p:cNvPr id="5" name="Shape 3"/>
          <p:cNvSpPr/>
          <p:nvPr/>
        </p:nvSpPr>
        <p:spPr>
          <a:xfrm>
            <a:off x="815975" y="3664545"/>
            <a:ext cx="5175250" cy="1037530"/>
          </a:xfrm>
          <a:prstGeom prst="roundRect">
            <a:avLst>
              <a:gd name="adj" fmla="val 9486"/>
            </a:avLst>
          </a:prstGeom>
          <a:noFill/>
          <a:ln w="6350">
            <a:solidFill>
              <a:srgbClr val="3A4A6B"/>
            </a:solidFill>
            <a:prstDash val="solid"/>
          </a:ln>
        </p:spPr>
      </p:sp>
      <p:sp>
        <p:nvSpPr>
          <p:cNvPr id="6" name="Text 4"/>
          <p:cNvSpPr/>
          <p:nvPr/>
        </p:nvSpPr>
        <p:spPr>
          <a:xfrm>
            <a:off x="1047750" y="3896320"/>
            <a:ext cx="485305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9822B"/>
                </a:solidFill>
                <a:latin typeface="IBM Plex Sans" pitchFamily="34" charset="0"/>
                <a:ea typeface="IBM Plex Sans" pitchFamily="34" charset="-122"/>
                <a:cs typeface="IBM Plex Sans" pitchFamily="34" charset="-120"/>
              </a:rPr>
              <a:t>HYPOTHESIS 1</a:t>
            </a:r>
            <a:endParaRPr lang="en-US" sz="1200" dirty="0"/>
          </a:p>
        </p:txBody>
      </p:sp>
      <p:sp>
        <p:nvSpPr>
          <p:cNvPr id="7" name="Text 5"/>
          <p:cNvSpPr/>
          <p:nvPr/>
        </p:nvSpPr>
        <p:spPr>
          <a:xfrm>
            <a:off x="1047750" y="4185841"/>
            <a:ext cx="4853051"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CE6F5"/>
                </a:solidFill>
                <a:latin typeface="IBM Plex Sans" pitchFamily="34" charset="0"/>
                <a:ea typeface="IBM Plex Sans" pitchFamily="34" charset="-122"/>
                <a:cs typeface="IBM Plex Sans" pitchFamily="34" charset="-120"/>
              </a:rPr>
              <a:t>[Predicted direction and size of the effect]</a:t>
            </a:r>
            <a:endParaRPr lang="en-US" sz="1600" dirty="0"/>
          </a:p>
        </p:txBody>
      </p:sp>
      <p:sp>
        <p:nvSpPr>
          <p:cNvPr id="8" name="Shape 6"/>
          <p:cNvSpPr/>
          <p:nvPr/>
        </p:nvSpPr>
        <p:spPr>
          <a:xfrm>
            <a:off x="6200775" y="3664545"/>
            <a:ext cx="5175250" cy="1037530"/>
          </a:xfrm>
          <a:prstGeom prst="roundRect">
            <a:avLst>
              <a:gd name="adj" fmla="val 9486"/>
            </a:avLst>
          </a:prstGeom>
          <a:noFill/>
          <a:ln w="6350">
            <a:solidFill>
              <a:srgbClr val="3A4A6B"/>
            </a:solidFill>
            <a:prstDash val="solid"/>
          </a:ln>
        </p:spPr>
      </p:sp>
      <p:sp>
        <p:nvSpPr>
          <p:cNvPr id="9" name="Text 7"/>
          <p:cNvSpPr/>
          <p:nvPr/>
        </p:nvSpPr>
        <p:spPr>
          <a:xfrm>
            <a:off x="6432550" y="3896320"/>
            <a:ext cx="485305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9822B"/>
                </a:solidFill>
                <a:latin typeface="IBM Plex Sans" pitchFamily="34" charset="0"/>
                <a:ea typeface="IBM Plex Sans" pitchFamily="34" charset="-122"/>
                <a:cs typeface="IBM Plex Sans" pitchFamily="34" charset="-120"/>
              </a:rPr>
              <a:t>HYPOTHESIS 2</a:t>
            </a:r>
            <a:endParaRPr lang="en-US" sz="1200" dirty="0"/>
          </a:p>
        </p:txBody>
      </p:sp>
      <p:sp>
        <p:nvSpPr>
          <p:cNvPr id="10" name="Text 8"/>
          <p:cNvSpPr/>
          <p:nvPr/>
        </p:nvSpPr>
        <p:spPr>
          <a:xfrm>
            <a:off x="6432550" y="4185841"/>
            <a:ext cx="4853051"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CE6F5"/>
                </a:solidFill>
                <a:latin typeface="IBM Plex Sans" pitchFamily="34" charset="0"/>
                <a:ea typeface="IBM Plex Sans" pitchFamily="34" charset="-122"/>
                <a:cs typeface="IBM Plex Sans" pitchFamily="34" charset="-120"/>
              </a:rPr>
              <a:t>[Second prediction, or a secondary outcome]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METHODS</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Study design at a glance</a:t>
            </a:r>
            <a:endParaRPr lang="en-US" sz="3200" dirty="0"/>
          </a:p>
        </p:txBody>
      </p:sp>
      <p:sp>
        <p:nvSpPr>
          <p:cNvPr id="4" name="Shape 2"/>
          <p:cNvSpPr/>
          <p:nvPr/>
        </p:nvSpPr>
        <p:spPr>
          <a:xfrm>
            <a:off x="815975" y="2007096"/>
            <a:ext cx="2216150" cy="1580952"/>
          </a:xfrm>
          <a:prstGeom prst="roundRect">
            <a:avLst>
              <a:gd name="adj" fmla="val 6226"/>
            </a:avLst>
          </a:prstGeom>
          <a:solidFill>
            <a:srgbClr val="FFFFFF"/>
          </a:solidFill>
          <a:ln w="6350">
            <a:solidFill>
              <a:srgbClr val="D9DFE8"/>
            </a:solidFill>
            <a:prstDash val="solid"/>
          </a:ln>
        </p:spPr>
      </p:sp>
      <p:sp>
        <p:nvSpPr>
          <p:cNvPr id="5" name="Text 3"/>
          <p:cNvSpPr/>
          <p:nvPr/>
        </p:nvSpPr>
        <p:spPr>
          <a:xfrm>
            <a:off x="1022350" y="2213471"/>
            <a:ext cx="185750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STEP 1</a:t>
            </a:r>
            <a:endParaRPr lang="en-US" sz="1200" dirty="0"/>
          </a:p>
        </p:txBody>
      </p:sp>
      <p:sp>
        <p:nvSpPr>
          <p:cNvPr id="6" name="Text 4"/>
          <p:cNvSpPr/>
          <p:nvPr/>
        </p:nvSpPr>
        <p:spPr>
          <a:xfrm>
            <a:off x="1022350" y="2502991"/>
            <a:ext cx="185750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Sample</a:t>
            </a:r>
            <a:endParaRPr lang="en-US" sz="2000" dirty="0"/>
          </a:p>
        </p:txBody>
      </p:sp>
      <p:sp>
        <p:nvSpPr>
          <p:cNvPr id="7" name="Text 5"/>
          <p:cNvSpPr/>
          <p:nvPr/>
        </p:nvSpPr>
        <p:spPr>
          <a:xfrm>
            <a:off x="1022350" y="2883991"/>
            <a:ext cx="185750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[Who or what, how many, how selected]</a:t>
            </a:r>
            <a:endParaRPr lang="en-US" sz="1400" dirty="0"/>
          </a:p>
        </p:txBody>
      </p:sp>
      <p:pic>
        <p:nvPicPr>
          <p:cNvPr id="8" name="Image 0" descr="arrow-right">    </p:cNvPr>
          <p:cNvPicPr>
            <a:picLocks noChangeAspect="1"/>
          </p:cNvPicPr>
          <p:nvPr/>
        </p:nvPicPr>
        <p:blipFill>
          <a:blip r:embed="rId1"/>
          <a:srcRect l="0" r="0" t="0" b="0"/>
          <a:stretch/>
        </p:blipFill>
        <p:spPr>
          <a:xfrm>
            <a:off x="3136900" y="2670572"/>
            <a:ext cx="355600" cy="254000"/>
          </a:xfrm>
          <a:prstGeom prst="rect">
            <a:avLst/>
          </a:prstGeom>
        </p:spPr>
      </p:pic>
      <p:sp>
        <p:nvSpPr>
          <p:cNvPr id="9" name="Shape 6"/>
          <p:cNvSpPr/>
          <p:nvPr/>
        </p:nvSpPr>
        <p:spPr>
          <a:xfrm>
            <a:off x="3597275" y="1882676"/>
            <a:ext cx="2216150" cy="1829792"/>
          </a:xfrm>
          <a:prstGeom prst="roundRect">
            <a:avLst>
              <a:gd name="adj" fmla="val 5379"/>
            </a:avLst>
          </a:prstGeom>
          <a:solidFill>
            <a:srgbClr val="FFFFFF"/>
          </a:solidFill>
          <a:ln w="6350">
            <a:solidFill>
              <a:srgbClr val="D9DFE8"/>
            </a:solidFill>
            <a:prstDash val="solid"/>
          </a:ln>
        </p:spPr>
      </p:sp>
      <p:sp>
        <p:nvSpPr>
          <p:cNvPr id="10" name="Text 7"/>
          <p:cNvSpPr/>
          <p:nvPr/>
        </p:nvSpPr>
        <p:spPr>
          <a:xfrm>
            <a:off x="3803650" y="2089051"/>
            <a:ext cx="185750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STEP 2</a:t>
            </a:r>
            <a:endParaRPr lang="en-US" sz="1200" dirty="0"/>
          </a:p>
        </p:txBody>
      </p:sp>
      <p:sp>
        <p:nvSpPr>
          <p:cNvPr id="11" name="Text 8"/>
          <p:cNvSpPr/>
          <p:nvPr/>
        </p:nvSpPr>
        <p:spPr>
          <a:xfrm>
            <a:off x="3803650" y="2378571"/>
            <a:ext cx="185750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Collection</a:t>
            </a:r>
            <a:endParaRPr lang="en-US" sz="2000" dirty="0"/>
          </a:p>
        </p:txBody>
      </p:sp>
      <p:sp>
        <p:nvSpPr>
          <p:cNvPr id="12" name="Text 9"/>
          <p:cNvSpPr/>
          <p:nvPr/>
        </p:nvSpPr>
        <p:spPr>
          <a:xfrm>
            <a:off x="3803650" y="2759571"/>
            <a:ext cx="1857502"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[Instruments, measures, time points]</a:t>
            </a:r>
            <a:endParaRPr lang="en-US" sz="1400" dirty="0"/>
          </a:p>
        </p:txBody>
      </p:sp>
      <p:pic>
        <p:nvPicPr>
          <p:cNvPr id="13" name="Image 1" descr="arrow-right">    </p:cNvPr>
          <p:cNvPicPr>
            <a:picLocks noChangeAspect="1"/>
          </p:cNvPicPr>
          <p:nvPr/>
        </p:nvPicPr>
        <p:blipFill>
          <a:blip r:embed="rId2"/>
          <a:srcRect l="0" r="0" t="0" b="0"/>
          <a:stretch/>
        </p:blipFill>
        <p:spPr>
          <a:xfrm>
            <a:off x="5918200" y="2670572"/>
            <a:ext cx="355600" cy="254000"/>
          </a:xfrm>
          <a:prstGeom prst="rect">
            <a:avLst/>
          </a:prstGeom>
        </p:spPr>
      </p:pic>
      <p:sp>
        <p:nvSpPr>
          <p:cNvPr id="14" name="Shape 10"/>
          <p:cNvSpPr/>
          <p:nvPr/>
        </p:nvSpPr>
        <p:spPr>
          <a:xfrm>
            <a:off x="6378575" y="2007096"/>
            <a:ext cx="2216150" cy="1580952"/>
          </a:xfrm>
          <a:prstGeom prst="roundRect">
            <a:avLst>
              <a:gd name="adj" fmla="val 6226"/>
            </a:avLst>
          </a:prstGeom>
          <a:solidFill>
            <a:srgbClr val="FFFFFF"/>
          </a:solidFill>
          <a:ln w="6350">
            <a:solidFill>
              <a:srgbClr val="D9DFE8"/>
            </a:solidFill>
            <a:prstDash val="solid"/>
          </a:ln>
        </p:spPr>
      </p:sp>
      <p:sp>
        <p:nvSpPr>
          <p:cNvPr id="15" name="Text 11"/>
          <p:cNvSpPr/>
          <p:nvPr/>
        </p:nvSpPr>
        <p:spPr>
          <a:xfrm>
            <a:off x="6584950" y="2213471"/>
            <a:ext cx="185750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STEP 3</a:t>
            </a:r>
            <a:endParaRPr lang="en-US" sz="1200" dirty="0"/>
          </a:p>
        </p:txBody>
      </p:sp>
      <p:sp>
        <p:nvSpPr>
          <p:cNvPr id="16" name="Text 12"/>
          <p:cNvSpPr/>
          <p:nvPr/>
        </p:nvSpPr>
        <p:spPr>
          <a:xfrm>
            <a:off x="6584950" y="2502991"/>
            <a:ext cx="185750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Analysis</a:t>
            </a:r>
            <a:endParaRPr lang="en-US" sz="2000" dirty="0"/>
          </a:p>
        </p:txBody>
      </p:sp>
      <p:sp>
        <p:nvSpPr>
          <p:cNvPr id="17" name="Text 13"/>
          <p:cNvSpPr/>
          <p:nvPr/>
        </p:nvSpPr>
        <p:spPr>
          <a:xfrm>
            <a:off x="6584950" y="2883991"/>
            <a:ext cx="185750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[Main model and primary outcome]</a:t>
            </a:r>
            <a:endParaRPr lang="en-US" sz="1400" dirty="0"/>
          </a:p>
        </p:txBody>
      </p:sp>
      <p:pic>
        <p:nvPicPr>
          <p:cNvPr id="18" name="Image 2" descr="arrow-right">    </p:cNvPr>
          <p:cNvPicPr>
            <a:picLocks noChangeAspect="1"/>
          </p:cNvPicPr>
          <p:nvPr/>
        </p:nvPicPr>
        <p:blipFill>
          <a:blip r:embed="rId3"/>
          <a:srcRect l="0" r="0" t="0" b="0"/>
          <a:stretch/>
        </p:blipFill>
        <p:spPr>
          <a:xfrm>
            <a:off x="8699500" y="2670572"/>
            <a:ext cx="355600" cy="254000"/>
          </a:xfrm>
          <a:prstGeom prst="rect">
            <a:avLst/>
          </a:prstGeom>
        </p:spPr>
      </p:pic>
      <p:sp>
        <p:nvSpPr>
          <p:cNvPr id="19" name="Shape 14"/>
          <p:cNvSpPr/>
          <p:nvPr/>
        </p:nvSpPr>
        <p:spPr>
          <a:xfrm>
            <a:off x="9159875" y="2007096"/>
            <a:ext cx="2216150" cy="1580952"/>
          </a:xfrm>
          <a:prstGeom prst="roundRect">
            <a:avLst>
              <a:gd name="adj" fmla="val 6226"/>
            </a:avLst>
          </a:prstGeom>
          <a:solidFill>
            <a:srgbClr val="FFFFFF"/>
          </a:solidFill>
          <a:ln w="6350">
            <a:solidFill>
              <a:srgbClr val="D9DFE8"/>
            </a:solidFill>
            <a:prstDash val="solid"/>
          </a:ln>
        </p:spPr>
      </p:sp>
      <p:sp>
        <p:nvSpPr>
          <p:cNvPr id="20" name="Text 15"/>
          <p:cNvSpPr/>
          <p:nvPr/>
        </p:nvSpPr>
        <p:spPr>
          <a:xfrm>
            <a:off x="9366250" y="2213471"/>
            <a:ext cx="185750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STEP 4</a:t>
            </a:r>
            <a:endParaRPr lang="en-US" sz="1200" dirty="0"/>
          </a:p>
        </p:txBody>
      </p:sp>
      <p:sp>
        <p:nvSpPr>
          <p:cNvPr id="21" name="Text 16"/>
          <p:cNvSpPr/>
          <p:nvPr/>
        </p:nvSpPr>
        <p:spPr>
          <a:xfrm>
            <a:off x="9366250" y="2502991"/>
            <a:ext cx="185750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Validation</a:t>
            </a:r>
            <a:endParaRPr lang="en-US" sz="2000" dirty="0"/>
          </a:p>
        </p:txBody>
      </p:sp>
      <p:sp>
        <p:nvSpPr>
          <p:cNvPr id="22" name="Text 17"/>
          <p:cNvSpPr/>
          <p:nvPr/>
        </p:nvSpPr>
        <p:spPr>
          <a:xfrm>
            <a:off x="9366250" y="2883991"/>
            <a:ext cx="185750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[Checks that test the result]</a:t>
            </a:r>
            <a:endParaRPr lang="en-US" sz="1400" dirty="0"/>
          </a:p>
        </p:txBody>
      </p:sp>
      <p:sp>
        <p:nvSpPr>
          <p:cNvPr id="23" name="Text 18"/>
          <p:cNvSpPr/>
          <p:nvPr/>
        </p:nvSpPr>
        <p:spPr>
          <a:xfrm>
            <a:off x="812800" y="4020443"/>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[Study type] · [Setting] · [Period] · [Ethics approval reference]</a:t>
            </a:r>
            <a:endParaRPr lang="en-US" sz="1400" dirty="0"/>
          </a:p>
        </p:txBody>
      </p:sp>
      <p:sp>
        <p:nvSpPr>
          <p:cNvPr id="24" name="Text 19"/>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25" name="Text 20"/>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METHODS</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Who we studied</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92201"/>
          <a:ext cx="10553700" cy="2315766"/>
        </p:xfrm>
        <a:graphic>
          <a:graphicData uri="http://schemas.openxmlformats.org/drawingml/2006/table">
            <a:tbl>
              <a:tblPr/>
              <a:tblGrid>
                <a:gridCol w="3588258"/>
                <a:gridCol w="2321814"/>
                <a:gridCol w="2321814"/>
                <a:gridCol w="2321814"/>
              </a:tblGrid>
              <a:tr h="385961">
                <a:tc>
                  <a:txBody>
                    <a:bodyPr/>
                    <a:lstStyle/>
                    <a:p>
                      <a:pP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Characteristic</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Group A (n =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Group B (n =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Total (n =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Age, mean (SD)</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Women, n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[Variable 3]</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[Variable 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[Variable 5]</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bl>
          </a:graphicData>
        </a:graphic>
      </p:graphicFrame>
      <p:sp>
        <p:nvSpPr>
          <p:cNvPr id="5" name="Text 2"/>
          <p:cNvSpPr/>
          <p:nvPr/>
        </p:nvSpPr>
        <p:spPr>
          <a:xfrm>
            <a:off x="812800" y="4512766"/>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[Inclusion and exclusion criteria] · [Recruitment dates] · [Response rate]</a:t>
            </a:r>
            <a:endParaRPr lang="en-US" sz="1200" dirty="0"/>
          </a:p>
        </p:txBody>
      </p:sp>
      <p:sp>
        <p:nvSpPr>
          <p:cNvPr id="6" name="Text 3"/>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7" name="Text 4"/>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METHODS</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How we analysed the data</a:t>
            </a:r>
            <a:endParaRPr lang="en-US" sz="3200" dirty="0"/>
          </a:p>
        </p:txBody>
      </p:sp>
      <p:sp>
        <p:nvSpPr>
          <p:cNvPr id="4" name="Shape 2"/>
          <p:cNvSpPr/>
          <p:nvPr/>
        </p:nvSpPr>
        <p:spPr>
          <a:xfrm>
            <a:off x="815975" y="1882676"/>
            <a:ext cx="3380284" cy="1418431"/>
          </a:xfrm>
          <a:prstGeom prst="roundRect">
            <a:avLst>
              <a:gd name="adj" fmla="val 6939"/>
            </a:avLst>
          </a:prstGeom>
          <a:solidFill>
            <a:srgbClr val="FFFFFF"/>
          </a:solidFill>
          <a:ln w="6350">
            <a:solidFill>
              <a:srgbClr val="D9DFE8"/>
            </a:solidFill>
            <a:prstDash val="solid"/>
          </a:ln>
        </p:spPr>
      </p:sp>
      <p:sp>
        <p:nvSpPr>
          <p:cNvPr id="5" name="Text 3"/>
          <p:cNvSpPr/>
          <p:nvPr/>
        </p:nvSpPr>
        <p:spPr>
          <a:xfrm>
            <a:off x="1073150" y="213985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Primary analysis</a:t>
            </a:r>
            <a:endParaRPr lang="en-US" sz="2000" dirty="0"/>
          </a:p>
        </p:txBody>
      </p:sp>
      <p:sp>
        <p:nvSpPr>
          <p:cNvPr id="6" name="Text 4"/>
          <p:cNvSpPr/>
          <p:nvPr/>
        </p:nvSpPr>
        <p:spPr>
          <a:xfrm>
            <a:off x="1073150" y="2546251"/>
            <a:ext cx="295191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[Model or test, outcome, key covariates]</a:t>
            </a:r>
            <a:endParaRPr lang="en-US" sz="1400" dirty="0"/>
          </a:p>
        </p:txBody>
      </p:sp>
      <p:sp>
        <p:nvSpPr>
          <p:cNvPr id="7" name="Shape 5"/>
          <p:cNvSpPr/>
          <p:nvPr/>
        </p:nvSpPr>
        <p:spPr>
          <a:xfrm>
            <a:off x="4405809" y="1882676"/>
            <a:ext cx="3380383" cy="1418431"/>
          </a:xfrm>
          <a:prstGeom prst="roundRect">
            <a:avLst>
              <a:gd name="adj" fmla="val 6939"/>
            </a:avLst>
          </a:prstGeom>
          <a:solidFill>
            <a:srgbClr val="FFFFFF"/>
          </a:solidFill>
          <a:ln w="6350">
            <a:solidFill>
              <a:srgbClr val="D9DFE8"/>
            </a:solidFill>
            <a:prstDash val="solid"/>
          </a:ln>
        </p:spPr>
      </p:sp>
      <p:sp>
        <p:nvSpPr>
          <p:cNvPr id="8" name="Text 6"/>
          <p:cNvSpPr/>
          <p:nvPr/>
        </p:nvSpPr>
        <p:spPr>
          <a:xfrm>
            <a:off x="4662984" y="2139851"/>
            <a:ext cx="2952014"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Secondary analysis</a:t>
            </a:r>
            <a:endParaRPr lang="en-US" sz="2000" dirty="0"/>
          </a:p>
        </p:txBody>
      </p:sp>
      <p:sp>
        <p:nvSpPr>
          <p:cNvPr id="9" name="Text 7"/>
          <p:cNvSpPr/>
          <p:nvPr/>
        </p:nvSpPr>
        <p:spPr>
          <a:xfrm>
            <a:off x="4662984" y="2546251"/>
            <a:ext cx="295201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[Subgroups, additional outcomes, exploratory work]</a:t>
            </a:r>
            <a:endParaRPr lang="en-US" sz="1400" dirty="0"/>
          </a:p>
        </p:txBody>
      </p:sp>
      <p:sp>
        <p:nvSpPr>
          <p:cNvPr id="10" name="Shape 8"/>
          <p:cNvSpPr/>
          <p:nvPr/>
        </p:nvSpPr>
        <p:spPr>
          <a:xfrm>
            <a:off x="7995741" y="1882676"/>
            <a:ext cx="3380284" cy="1418431"/>
          </a:xfrm>
          <a:prstGeom prst="roundRect">
            <a:avLst>
              <a:gd name="adj" fmla="val 6939"/>
            </a:avLst>
          </a:prstGeom>
          <a:solidFill>
            <a:srgbClr val="FFFFFF"/>
          </a:solidFill>
          <a:ln w="6350">
            <a:solidFill>
              <a:srgbClr val="D9DFE8"/>
            </a:solidFill>
            <a:prstDash val="solid"/>
          </a:ln>
        </p:spPr>
      </p:sp>
      <p:sp>
        <p:nvSpPr>
          <p:cNvPr id="11" name="Text 9"/>
          <p:cNvSpPr/>
          <p:nvPr/>
        </p:nvSpPr>
        <p:spPr>
          <a:xfrm>
            <a:off x="8252916" y="213985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Robustness checks</a:t>
            </a:r>
            <a:endParaRPr lang="en-US" sz="2000" dirty="0"/>
          </a:p>
        </p:txBody>
      </p:sp>
      <p:sp>
        <p:nvSpPr>
          <p:cNvPr id="12" name="Text 10"/>
          <p:cNvSpPr/>
          <p:nvPr/>
        </p:nvSpPr>
        <p:spPr>
          <a:xfrm>
            <a:off x="8252916" y="2546251"/>
            <a:ext cx="295191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[Sensitivity tests, missing-data handling, assumptions checked]</a:t>
            </a:r>
            <a:endParaRPr lang="en-US" sz="1400" dirty="0"/>
          </a:p>
        </p:txBody>
      </p:sp>
      <p:sp>
        <p:nvSpPr>
          <p:cNvPr id="13" name="Text 11"/>
          <p:cNvSpPr/>
          <p:nvPr/>
        </p:nvSpPr>
        <p:spPr>
          <a:xfrm>
            <a:off x="812800" y="3609082"/>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Software: [R, Python, Stata] · Preregistration: [link or none] · Code and data: [repository link]</a:t>
            </a:r>
            <a:endParaRPr lang="en-US" sz="1400" dirty="0"/>
          </a:p>
        </p:txBody>
      </p:sp>
      <p:sp>
        <p:nvSpPr>
          <p:cNvPr id="14" name="Text 12"/>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5" name="Text 13"/>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RESULT 1</a:t>
            </a:r>
            <a:endParaRPr lang="en-US" sz="1200" dirty="0"/>
          </a:p>
        </p:txBody>
      </p:sp>
      <p:sp>
        <p:nvSpPr>
          <p:cNvPr id="3" name="Text 1"/>
          <p:cNvSpPr/>
          <p:nvPr>
            <p:ph type="title"/>
          </p:nvPr>
        </p:nvSpPr>
        <p:spPr>
          <a:xfrm>
            <a:off x="812800" y="11277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[Finding 1 as a full sentence: direction and size of the effect]</a:t>
            </a:r>
            <a:endParaRPr lang="en-US" sz="3200" dirty="0"/>
          </a:p>
        </p:txBody>
      </p:sp>
      <p:sp>
        <p:nvSpPr>
          <p:cNvPr id="4" name="Shape 2"/>
          <p:cNvSpPr/>
          <p:nvPr/>
        </p:nvSpPr>
        <p:spPr>
          <a:xfrm>
            <a:off x="812800" y="2326481"/>
            <a:ext cx="3556000" cy="2540000"/>
          </a:xfrm>
          <a:prstGeom prst="roundRect">
            <a:avLst>
              <a:gd name="adj" fmla="val 4000"/>
            </a:avLst>
          </a:prstGeom>
          <a:solidFill>
            <a:srgbClr val="14213D"/>
          </a:solidFill>
          <a:ln/>
        </p:spPr>
      </p:sp>
      <p:sp>
        <p:nvSpPr>
          <p:cNvPr id="5" name="Text 3"/>
          <p:cNvSpPr/>
          <p:nvPr/>
        </p:nvSpPr>
        <p:spPr>
          <a:xfrm>
            <a:off x="1117600" y="2870101"/>
            <a:ext cx="303479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F4F6F9"/>
                </a:solidFill>
                <a:latin typeface="Source Serif 4" pitchFamily="18" charset="0"/>
                <a:ea typeface="Source Serif 4" pitchFamily="18" charset="-122"/>
                <a:cs typeface="Source Serif 4" pitchFamily="18" charset="-120"/>
              </a:rPr>
              <a:t>[+__%]</a:t>
            </a:r>
            <a:endParaRPr lang="en-US" sz="5600" dirty="0"/>
          </a:p>
        </p:txBody>
      </p:sp>
      <p:sp>
        <p:nvSpPr>
          <p:cNvPr id="6" name="Text 4"/>
          <p:cNvSpPr/>
          <p:nvPr/>
        </p:nvSpPr>
        <p:spPr>
          <a:xfrm>
            <a:off x="1117600" y="3753941"/>
            <a:ext cx="3034792"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CE6F5"/>
                </a:solidFill>
                <a:latin typeface="IBM Plex Sans" pitchFamily="34" charset="0"/>
                <a:ea typeface="IBM Plex Sans" pitchFamily="34" charset="-122"/>
                <a:cs typeface="IBM Plex Sans" pitchFamily="34" charset="-120"/>
              </a:rPr>
              <a:t>[What changed, compared with what] (95% CI [__ to __])</a:t>
            </a:r>
            <a:endParaRPr lang="en-US" sz="1600" dirty="0"/>
          </a:p>
        </p:txBody>
      </p:sp>
      <p:sp>
        <p:nvSpPr>
          <p:cNvPr id="7" name="Shape 5"/>
          <p:cNvSpPr/>
          <p:nvPr/>
        </p:nvSpPr>
        <p:spPr>
          <a:xfrm>
            <a:off x="4581525" y="2336006"/>
            <a:ext cx="6788150" cy="2520950"/>
          </a:xfrm>
          <a:prstGeom prst="roundRect">
            <a:avLst>
              <a:gd name="adj" fmla="val 3652"/>
            </a:avLst>
          </a:prstGeom>
          <a:noFill/>
          <a:ln w="19050">
            <a:solidFill>
              <a:srgbClr val="9AA8BD"/>
            </a:solidFill>
            <a:prstDash val="dash"/>
          </a:ln>
        </p:spPr>
      </p:sp>
      <p:sp>
        <p:nvSpPr>
          <p:cNvPr id="8" name="Text 6"/>
          <p:cNvSpPr/>
          <p:nvPr/>
        </p:nvSpPr>
        <p:spPr>
          <a:xfrm>
            <a:off x="6824623" y="3309441"/>
            <a:ext cx="2301954" cy="238720"/>
          </a:xfrm>
          <a:prstGeom prst="rect">
            <a:avLst/>
          </a:prstGeom>
          <a:noFill/>
          <a:ln/>
        </p:spPr>
        <p:txBody>
          <a:bodyPr wrap="square" lIns="0" tIns="0" rIns="0" bIns="0" rtlCol="0" anchor="t">
            <a:normAutofit/>
          </a:bodyPr>
          <a:lstStyle/>
          <a:p>
            <a:pPr algn="ctr"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CHART PLACEHOLDER</a:t>
            </a:r>
            <a:endParaRPr lang="en-US" sz="1200" dirty="0"/>
          </a:p>
        </p:txBody>
      </p:sp>
      <p:sp>
        <p:nvSpPr>
          <p:cNvPr id="9" name="Text 7"/>
          <p:cNvSpPr/>
          <p:nvPr/>
        </p:nvSpPr>
        <p:spPr>
          <a:xfrm>
            <a:off x="5628293" y="3598962"/>
            <a:ext cx="4694515" cy="309860"/>
          </a:xfrm>
          <a:prstGeom prst="rect">
            <a:avLst/>
          </a:prstGeom>
          <a:noFill/>
          <a:ln/>
        </p:spPr>
        <p:txBody>
          <a:bodyPr wrap="square" lIns="0" tIns="0" rIns="0" bIns="0" rtlCol="0" anchor="t">
            <a:normAutofit/>
          </a:bodyPr>
          <a:lstStyle/>
          <a:p>
            <a:pPr algn="ctr"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[What the chart shows: axes, units, groups]</a:t>
            </a:r>
            <a:endParaRPr lang="en-US" sz="1600" dirty="0"/>
          </a:p>
        </p:txBody>
      </p:sp>
      <p:sp>
        <p:nvSpPr>
          <p:cNvPr id="10" name="Text 8"/>
          <p:cNvSpPr/>
          <p:nvPr/>
        </p:nvSpPr>
        <p:spPr>
          <a:xfrm>
            <a:off x="812800" y="517128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[Figure reference] · [n, test used, effect size]</a:t>
            </a:r>
            <a:endParaRPr lang="en-US" sz="1200" dirty="0"/>
          </a:p>
        </p:txBody>
      </p:sp>
      <p:sp>
        <p:nvSpPr>
          <p:cNvPr id="11" name="Text 9"/>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2" name="Text 10"/>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RESULT 2</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[Finding 2: the comparison, stated as a sentence]</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92201"/>
          <a:ext cx="10553700" cy="2315766"/>
        </p:xfrm>
        <a:graphic>
          <a:graphicData uri="http://schemas.openxmlformats.org/drawingml/2006/table">
            <a:tbl>
              <a:tblPr/>
              <a:tblGrid>
                <a:gridCol w="3166110"/>
                <a:gridCol w="1794129"/>
                <a:gridCol w="1794129"/>
                <a:gridCol w="2216277"/>
                <a:gridCol w="1583055"/>
              </a:tblGrid>
              <a:tr h="385961">
                <a:tc>
                  <a:txBody>
                    <a:bodyPr/>
                    <a:lstStyle/>
                    <a:p>
                      <a:pP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Outcome</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Group A</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Group B</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Difference (95% CI)</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c>
                  <a:txBody>
                    <a:bodyPr/>
                    <a:lstStyle/>
                    <a:p>
                      <a:pPr algn="r"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p-value</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6B8"/>
                      </a:solidFill>
                      <a:prstDash val="solid"/>
                      <a:round/>
                      <a:headEnd type="none" w="med" len="med"/>
                      <a:tailEnd type="none" w="med" len="med"/>
                    </a:lnL>
                    <a:lnR w="12700" cap="flat" cmpd="sng" algn="ctr">
                      <a:solidFill>
                        <a:srgbClr val="B5B6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6B8"/>
                      </a:solidFill>
                      <a:prstDash val="solid"/>
                      <a:round/>
                      <a:headEnd type="none" w="med" len="med"/>
                      <a:tailEnd type="none" w="med" len="med"/>
                    </a:lnB>
                    <a:solidFill>
                      <a:srgbClr val="E2E4E7"/>
                    </a:solidFill>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[Primary outcome]</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6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[Secondary outcome 1]</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[Secondary outcome 2]</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[Secondary outcome 3]</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r h="385961">
                <a:tc>
                  <a:txBody>
                    <a:bodyPr/>
                    <a:lstStyle/>
                    <a:p>
                      <a:pP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[Secondary outcome 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 ([__, 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algn="r" indent="0" marL="0">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r>
            </a:tbl>
          </a:graphicData>
        </a:graphic>
      </p:graphicFrame>
      <p:sp>
        <p:nvSpPr>
          <p:cNvPr id="5" name="Text 2"/>
          <p:cNvSpPr/>
          <p:nvPr/>
        </p:nvSpPr>
        <p:spPr>
          <a:xfrm>
            <a:off x="812800" y="4512766"/>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[Statistical test] · [Adjustments] · [Multiple-comparison method]</a:t>
            </a:r>
            <a:endParaRPr lang="en-US" sz="1200" dirty="0"/>
          </a:p>
        </p:txBody>
      </p:sp>
      <p:sp>
        <p:nvSpPr>
          <p:cNvPr id="6" name="Text 3"/>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7" name="Text 4"/>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RESULT 3</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[Finding 3 as a full sentence]</a:t>
            </a:r>
            <a:endParaRPr lang="en-US" sz="3200" dirty="0"/>
          </a:p>
        </p:txBody>
      </p:sp>
      <p:sp>
        <p:nvSpPr>
          <p:cNvPr id="4" name="Shape 2"/>
          <p:cNvSpPr/>
          <p:nvPr/>
        </p:nvSpPr>
        <p:spPr>
          <a:xfrm>
            <a:off x="822325" y="1889026"/>
            <a:ext cx="10547350" cy="2393950"/>
          </a:xfrm>
          <a:prstGeom prst="roundRect">
            <a:avLst>
              <a:gd name="adj" fmla="val 3846"/>
            </a:avLst>
          </a:prstGeom>
          <a:noFill/>
          <a:ln w="19050">
            <a:solidFill>
              <a:srgbClr val="9AA8BD"/>
            </a:solidFill>
            <a:prstDash val="dash"/>
          </a:ln>
        </p:spPr>
      </p:sp>
      <p:sp>
        <p:nvSpPr>
          <p:cNvPr id="5" name="Text 3"/>
          <p:cNvSpPr/>
          <p:nvPr/>
        </p:nvSpPr>
        <p:spPr>
          <a:xfrm>
            <a:off x="4895860" y="2798961"/>
            <a:ext cx="2400181" cy="238720"/>
          </a:xfrm>
          <a:prstGeom prst="rect">
            <a:avLst/>
          </a:prstGeom>
          <a:noFill/>
          <a:ln/>
        </p:spPr>
        <p:txBody>
          <a:bodyPr wrap="square" lIns="0" tIns="0" rIns="0" bIns="0" rtlCol="0" anchor="t">
            <a:normAutofit/>
          </a:bodyPr>
          <a:lstStyle/>
          <a:p>
            <a:pPr algn="ctr"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FIGURE PLACEHOLDER</a:t>
            </a:r>
            <a:endParaRPr lang="en-US" sz="1200" dirty="0"/>
          </a:p>
        </p:txBody>
      </p:sp>
      <p:sp>
        <p:nvSpPr>
          <p:cNvPr id="6" name="Text 4"/>
          <p:cNvSpPr/>
          <p:nvPr/>
        </p:nvSpPr>
        <p:spPr>
          <a:xfrm>
            <a:off x="3088253" y="3088481"/>
            <a:ext cx="6015395" cy="309860"/>
          </a:xfrm>
          <a:prstGeom prst="rect">
            <a:avLst/>
          </a:prstGeom>
          <a:noFill/>
          <a:ln/>
        </p:spPr>
        <p:txBody>
          <a:bodyPr wrap="square" lIns="0" tIns="0" rIns="0" bIns="0" rtlCol="0" anchor="t">
            <a:normAutofit/>
          </a:bodyPr>
          <a:lstStyle/>
          <a:p>
            <a:pPr algn="ctr"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[Full-width figure: trend over time, distribution, or map]</a:t>
            </a:r>
            <a:endParaRPr lang="en-US" sz="1600" dirty="0"/>
          </a:p>
        </p:txBody>
      </p:sp>
      <p:sp>
        <p:nvSpPr>
          <p:cNvPr id="7" name="Text 5"/>
          <p:cNvSpPr/>
          <p:nvPr/>
        </p:nvSpPr>
        <p:spPr>
          <a:xfrm>
            <a:off x="812800" y="459730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Figure [__]. [Caption in one sentence] · Source: [data source, year]</a:t>
            </a:r>
            <a:endParaRPr lang="en-US" sz="1200" dirty="0"/>
          </a:p>
        </p:txBody>
      </p:sp>
      <p:sp>
        <p:nvSpPr>
          <p:cNvPr id="8" name="Text 6"/>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9" name="Text 7"/>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DISCUSSION</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What the results mean</a:t>
            </a:r>
            <a:endParaRPr lang="en-US" sz="3200" dirty="0"/>
          </a:p>
        </p:txBody>
      </p:sp>
      <p:sp>
        <p:nvSpPr>
          <p:cNvPr id="4" name="Shape 2"/>
          <p:cNvSpPr/>
          <p:nvPr/>
        </p:nvSpPr>
        <p:spPr>
          <a:xfrm>
            <a:off x="815975" y="1882676"/>
            <a:ext cx="3380284" cy="1667272"/>
          </a:xfrm>
          <a:prstGeom prst="roundRect">
            <a:avLst>
              <a:gd name="adj" fmla="val 5903"/>
            </a:avLst>
          </a:prstGeom>
          <a:solidFill>
            <a:srgbClr val="FFFFFF"/>
          </a:solidFill>
          <a:ln w="6350">
            <a:solidFill>
              <a:srgbClr val="D9DFE8"/>
            </a:solidFill>
            <a:prstDash val="solid"/>
          </a:ln>
        </p:spPr>
      </p:sp>
      <p:sp>
        <p:nvSpPr>
          <p:cNvPr id="5" name="Text 3"/>
          <p:cNvSpPr/>
          <p:nvPr/>
        </p:nvSpPr>
        <p:spPr>
          <a:xfrm>
            <a:off x="1073150" y="213985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Interpretation</a:t>
            </a:r>
            <a:endParaRPr lang="en-US" sz="2000" dirty="0"/>
          </a:p>
        </p:txBody>
      </p:sp>
      <p:sp>
        <p:nvSpPr>
          <p:cNvPr id="6" name="Text 4"/>
          <p:cNvSpPr/>
          <p:nvPr/>
        </p:nvSpPr>
        <p:spPr>
          <a:xfrm>
            <a:off x="1073150" y="2546251"/>
            <a:ext cx="295191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[What the findings show and the most likely explanation]</a:t>
            </a:r>
            <a:endParaRPr lang="en-US" sz="1400" dirty="0"/>
          </a:p>
        </p:txBody>
      </p:sp>
      <p:sp>
        <p:nvSpPr>
          <p:cNvPr id="7" name="Shape 5"/>
          <p:cNvSpPr/>
          <p:nvPr/>
        </p:nvSpPr>
        <p:spPr>
          <a:xfrm>
            <a:off x="4405809" y="1882676"/>
            <a:ext cx="3380383" cy="1667272"/>
          </a:xfrm>
          <a:prstGeom prst="roundRect">
            <a:avLst>
              <a:gd name="adj" fmla="val 5903"/>
            </a:avLst>
          </a:prstGeom>
          <a:solidFill>
            <a:srgbClr val="FFFFFF"/>
          </a:solidFill>
          <a:ln w="6350">
            <a:solidFill>
              <a:srgbClr val="D9DFE8"/>
            </a:solidFill>
            <a:prstDash val="solid"/>
          </a:ln>
        </p:spPr>
      </p:sp>
      <p:sp>
        <p:nvSpPr>
          <p:cNvPr id="8" name="Text 6"/>
          <p:cNvSpPr/>
          <p:nvPr/>
        </p:nvSpPr>
        <p:spPr>
          <a:xfrm>
            <a:off x="4662984" y="2139851"/>
            <a:ext cx="2952014"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Prior work</a:t>
            </a:r>
            <a:endParaRPr lang="en-US" sz="2000" dirty="0"/>
          </a:p>
        </p:txBody>
      </p:sp>
      <p:sp>
        <p:nvSpPr>
          <p:cNvPr id="9" name="Text 7"/>
          <p:cNvSpPr/>
          <p:nvPr/>
        </p:nvSpPr>
        <p:spPr>
          <a:xfrm>
            <a:off x="4662984" y="2546251"/>
            <a:ext cx="295201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[How this agrees or disagrees with earlier studies, Author Year]</a:t>
            </a:r>
            <a:endParaRPr lang="en-US" sz="1400" dirty="0"/>
          </a:p>
        </p:txBody>
      </p:sp>
      <p:sp>
        <p:nvSpPr>
          <p:cNvPr id="10" name="Shape 8"/>
          <p:cNvSpPr/>
          <p:nvPr/>
        </p:nvSpPr>
        <p:spPr>
          <a:xfrm>
            <a:off x="7995741" y="1882676"/>
            <a:ext cx="3380284" cy="1667272"/>
          </a:xfrm>
          <a:prstGeom prst="roundRect">
            <a:avLst>
              <a:gd name="adj" fmla="val 5903"/>
            </a:avLst>
          </a:prstGeom>
          <a:solidFill>
            <a:srgbClr val="FFFFFF"/>
          </a:solidFill>
          <a:ln w="6350">
            <a:solidFill>
              <a:srgbClr val="D9DFE8"/>
            </a:solidFill>
            <a:prstDash val="solid"/>
          </a:ln>
        </p:spPr>
      </p:sp>
      <p:sp>
        <p:nvSpPr>
          <p:cNvPr id="11" name="Text 9"/>
          <p:cNvSpPr/>
          <p:nvPr/>
        </p:nvSpPr>
        <p:spPr>
          <a:xfrm>
            <a:off x="8252916" y="213985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Implications</a:t>
            </a:r>
            <a:endParaRPr lang="en-US" sz="2000" dirty="0"/>
          </a:p>
        </p:txBody>
      </p:sp>
      <p:sp>
        <p:nvSpPr>
          <p:cNvPr id="12" name="Text 10"/>
          <p:cNvSpPr/>
          <p:nvPr/>
        </p:nvSpPr>
        <p:spPr>
          <a:xfrm>
            <a:off x="8252916" y="2546251"/>
            <a:ext cx="2951912"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[What practitioners, policymakers or researchers should do differently]</a:t>
            </a:r>
            <a:endParaRPr lang="en-US" sz="1400" dirty="0"/>
          </a:p>
        </p:txBody>
      </p:sp>
      <p:sp>
        <p:nvSpPr>
          <p:cNvPr id="13" name="Text 11"/>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4" name="Text 12"/>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LIMITATIONS AND NEXT STEPS</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What limits these findings, and what comes next</a:t>
            </a:r>
            <a:endParaRPr lang="en-US" sz="3200" dirty="0"/>
          </a:p>
        </p:txBody>
      </p:sp>
      <p:sp>
        <p:nvSpPr>
          <p:cNvPr id="4" name="Shape 2"/>
          <p:cNvSpPr/>
          <p:nvPr/>
        </p:nvSpPr>
        <p:spPr>
          <a:xfrm>
            <a:off x="815975" y="1882676"/>
            <a:ext cx="5175250" cy="1936750"/>
          </a:xfrm>
          <a:prstGeom prst="roundRect">
            <a:avLst>
              <a:gd name="adj" fmla="val 5082"/>
            </a:avLst>
          </a:prstGeom>
          <a:solidFill>
            <a:srgbClr val="FFFFFF"/>
          </a:solidFill>
          <a:ln w="6350">
            <a:solidFill>
              <a:srgbClr val="D9DFE8"/>
            </a:solidFill>
            <a:prstDash val="solid"/>
          </a:ln>
        </p:spPr>
      </p:sp>
      <p:sp>
        <p:nvSpPr>
          <p:cNvPr id="5" name="Shape 3"/>
          <p:cNvSpPr/>
          <p:nvPr/>
        </p:nvSpPr>
        <p:spPr>
          <a:xfrm>
            <a:off x="819150" y="1885851"/>
            <a:ext cx="5168900" cy="50800"/>
          </a:xfrm>
          <a:custGeom>
            <a:avLst/>
            <a:gdLst/>
            <a:ahLst/>
            <a:cxnLst/>
            <a:rect l="l" t="t" r="r" b="b"/>
            <a:pathLst>
              <a:path w="5168900" h="50800">
                <a:moveTo>
                  <a:pt x="11008" y="50800"/>
                </a:moveTo>
                <a:arcTo hR="95250" wR="95250" stAng="12469088" swAng="3730912"/>
                <a:lnTo>
                  <a:pt x="5073650" y="0"/>
                </a:lnTo>
                <a:arcTo hR="95250" wR="95250" stAng="16200000" swAng="3730912"/>
                <a:close/>
              </a:path>
            </a:pathLst>
          </a:custGeom>
          <a:solidFill>
            <a:srgbClr val="D9822B"/>
          </a:solidFill>
          <a:ln/>
        </p:spPr>
      </p:sp>
      <p:sp>
        <p:nvSpPr>
          <p:cNvPr id="6" name="Text 4"/>
          <p:cNvSpPr/>
          <p:nvPr/>
        </p:nvSpPr>
        <p:spPr>
          <a:xfrm>
            <a:off x="1073150" y="219065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Limitations</a:t>
            </a:r>
            <a:endParaRPr lang="en-US" sz="2000" dirty="0"/>
          </a:p>
        </p:txBody>
      </p:sp>
      <p:sp>
        <p:nvSpPr>
          <p:cNvPr id="7" name="Text 5"/>
          <p:cNvSpPr/>
          <p:nvPr/>
        </p:nvSpPr>
        <p:spPr>
          <a:xfrm>
            <a:off x="1130808" y="2647851"/>
            <a:ext cx="4735449" cy="9398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[Limitation 1: design or sample]</a:t>
            </a:r>
            <a:endParaRPr lang="en-US" sz="1600" dirty="0"/>
          </a:p>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[Limitation 2: measurement]</a:t>
            </a:r>
            <a:endParaRPr lang="en-US" sz="1600" dirty="0"/>
          </a:p>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[Limitation 3: generalisability]</a:t>
            </a:r>
            <a:endParaRPr lang="en-US" sz="1600" dirty="0"/>
          </a:p>
        </p:txBody>
      </p:sp>
      <p:sp>
        <p:nvSpPr>
          <p:cNvPr id="8" name="Shape 6"/>
          <p:cNvSpPr/>
          <p:nvPr/>
        </p:nvSpPr>
        <p:spPr>
          <a:xfrm>
            <a:off x="6200775" y="1882676"/>
            <a:ext cx="5175250" cy="1936750"/>
          </a:xfrm>
          <a:prstGeom prst="roundRect">
            <a:avLst>
              <a:gd name="adj" fmla="val 5082"/>
            </a:avLst>
          </a:prstGeom>
          <a:solidFill>
            <a:srgbClr val="FFFFFF"/>
          </a:solidFill>
          <a:ln w="6350">
            <a:solidFill>
              <a:srgbClr val="D9DFE8"/>
            </a:solidFill>
            <a:prstDash val="solid"/>
          </a:ln>
        </p:spPr>
      </p:sp>
      <p:sp>
        <p:nvSpPr>
          <p:cNvPr id="9" name="Shape 7"/>
          <p:cNvSpPr/>
          <p:nvPr/>
        </p:nvSpPr>
        <p:spPr>
          <a:xfrm>
            <a:off x="6203950" y="1885851"/>
            <a:ext cx="5168900" cy="50800"/>
          </a:xfrm>
          <a:custGeom>
            <a:avLst/>
            <a:gdLst/>
            <a:ahLst/>
            <a:cxnLst/>
            <a:rect l="l" t="t" r="r" b="b"/>
            <a:pathLst>
              <a:path w="5168900" h="50800">
                <a:moveTo>
                  <a:pt x="11008" y="50800"/>
                </a:moveTo>
                <a:arcTo hR="95250" wR="95250" stAng="12469088" swAng="3730912"/>
                <a:lnTo>
                  <a:pt x="5073650" y="0"/>
                </a:lnTo>
                <a:arcTo hR="95250" wR="95250" stAng="16200000" swAng="3730912"/>
                <a:close/>
              </a:path>
            </a:pathLst>
          </a:custGeom>
          <a:solidFill>
            <a:srgbClr val="0B6B7A"/>
          </a:solidFill>
          <a:ln/>
        </p:spPr>
      </p:sp>
      <p:sp>
        <p:nvSpPr>
          <p:cNvPr id="10" name="Text 8"/>
          <p:cNvSpPr/>
          <p:nvPr/>
        </p:nvSpPr>
        <p:spPr>
          <a:xfrm>
            <a:off x="6457950" y="219065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Next steps</a:t>
            </a:r>
            <a:endParaRPr lang="en-US" sz="2000" dirty="0"/>
          </a:p>
        </p:txBody>
      </p:sp>
      <p:sp>
        <p:nvSpPr>
          <p:cNvPr id="11" name="Text 9"/>
          <p:cNvSpPr/>
          <p:nvPr/>
        </p:nvSpPr>
        <p:spPr>
          <a:xfrm>
            <a:off x="6515608" y="2647851"/>
            <a:ext cx="4735449" cy="9398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[Next step 1: replicate or extend]</a:t>
            </a:r>
            <a:endParaRPr lang="en-US" sz="1600" dirty="0"/>
          </a:p>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[Next step 2: new data or method]</a:t>
            </a:r>
            <a:endParaRPr lang="en-US" sz="1600" dirty="0"/>
          </a:p>
          <a:p>
            <a:pPr algn="l" marL="196342" indent="-196342">
              <a:lnSpc>
                <a:spcPts val="2400"/>
              </a:lnSpc>
              <a:buSzPct val="100000"/>
              <a:buChar char="•"/>
            </a:pPr>
            <a:r>
              <a:rPr lang="en-US" sz="1600" dirty="0">
                <a:solidFill>
                  <a:srgbClr val="14213D"/>
                </a:solidFill>
                <a:latin typeface="IBM Plex Sans" pitchFamily="34" charset="0"/>
                <a:ea typeface="IBM Plex Sans" pitchFamily="34" charset="-122"/>
                <a:cs typeface="IBM Plex Sans" pitchFamily="34" charset="-120"/>
              </a:rPr>
              <a:t>[Next step 3: translation into practice]</a:t>
            </a:r>
            <a:endParaRPr lang="en-US" sz="1600" dirty="0"/>
          </a:p>
        </p:txBody>
      </p:sp>
      <p:sp>
        <p:nvSpPr>
          <p:cNvPr id="12" name="Text 10"/>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3" name="Text 11"/>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4213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9822B"/>
          </a:solidFill>
          <a:ln/>
        </p:spPr>
      </p:sp>
      <p:sp>
        <p:nvSpPr>
          <p:cNvPr id="3" name="Text 1"/>
          <p:cNvSpPr/>
          <p:nvPr/>
        </p:nvSpPr>
        <p:spPr>
          <a:xfrm>
            <a:off x="812800" y="16129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4D1"/>
                </a:solidFill>
                <a:latin typeface="IBM Plex Sans" pitchFamily="34" charset="0"/>
                <a:ea typeface="IBM Plex Sans" pitchFamily="34" charset="-122"/>
                <a:cs typeface="IBM Plex Sans" pitchFamily="34" charset="-120"/>
              </a:rPr>
              <a:t>CONCLUSIONS</a:t>
            </a:r>
            <a:endParaRPr lang="en-US" sz="1200" dirty="0"/>
          </a:p>
        </p:txBody>
      </p:sp>
      <p:sp>
        <p:nvSpPr>
          <p:cNvPr id="4" name="Text 2"/>
          <p:cNvSpPr/>
          <p:nvPr>
            <p:ph type="title"/>
          </p:nvPr>
        </p:nvSpPr>
        <p:spPr>
          <a:xfrm>
            <a:off x="812800" y="2131020"/>
            <a:ext cx="10883392" cy="609600"/>
          </a:xfrm>
          <a:prstGeom prst="rect">
            <a:avLst/>
          </a:prstGeom>
          <a:noFill/>
          <a:ln/>
        </p:spPr>
        <p:txBody>
          <a:bodyPr wrap="square" lIns="0" tIns="0" rIns="0" bIns="0" rtlCol="0" anchor="t">
            <a:normAutofit/>
          </a:bodyPr>
          <a:lstStyle/>
          <a:p>
            <a:pPr algn="l" indent="0" marL="0">
              <a:lnSpc>
                <a:spcPts val="4600"/>
              </a:lnSpc>
              <a:buNone/>
            </a:pPr>
            <a:r>
              <a:rPr lang="en-US" sz="4000" b="1" i="0" dirty="0">
                <a:solidFill>
                  <a:srgbClr val="F4F6F9"/>
                </a:solidFill>
                <a:latin typeface="Source Serif 4" pitchFamily="18" charset="0"/>
                <a:ea typeface="Source Serif 4" pitchFamily="18" charset="-122"/>
                <a:cs typeface="Source Serif 4" pitchFamily="18" charset="-120"/>
              </a:rPr>
              <a:t>[One sentence take-home message]</a:t>
            </a:r>
            <a:endParaRPr lang="en-US" sz="4000" dirty="0"/>
          </a:p>
        </p:txBody>
      </p:sp>
      <p:sp>
        <p:nvSpPr>
          <p:cNvPr id="5" name="Text 3"/>
          <p:cNvSpPr/>
          <p:nvPr/>
        </p:nvSpPr>
        <p:spPr>
          <a:xfrm>
            <a:off x="812800" y="3020020"/>
            <a:ext cx="10566400" cy="640060"/>
          </a:xfrm>
          <a:prstGeom prst="roundRect">
            <a:avLst>
              <a:gd name="adj" fmla="val 15874"/>
            </a:avLst>
          </a:prstGeom>
          <a:solidFill>
            <a:srgbClr val="1D2D50"/>
          </a:solidFill>
          <a:ln/>
        </p:spPr>
        <p:txBody>
          <a:bodyPr wrap="square" lIns="198842" tIns="148042" rIns="0" bIns="122642" rtlCol="0" anchor="t">
            <a:normAutofit/>
          </a:bodyPr>
          <a:lstStyle/>
          <a:p>
            <a:pPr algn="l" indent="0" marL="0">
              <a:lnSpc>
                <a:spcPts val="2240"/>
              </a:lnSpc>
              <a:buNone/>
            </a:pPr>
            <a:r>
              <a:rPr lang="en-US" sz="1600" dirty="0">
                <a:solidFill>
                  <a:srgbClr val="F4F6F9"/>
                </a:solidFill>
                <a:latin typeface="IBM Plex Sans" pitchFamily="34" charset="0"/>
                <a:ea typeface="IBM Plex Sans" pitchFamily="34" charset="-122"/>
                <a:cs typeface="IBM Plex Sans" pitchFamily="34" charset="-120"/>
              </a:rPr>
              <a:t>[Takeaway 1: the main finding]</a:t>
            </a:r>
            <a:endParaRPr lang="en-US" sz="1600" dirty="0"/>
          </a:p>
        </p:txBody>
      </p:sp>
      <p:sp>
        <p:nvSpPr>
          <p:cNvPr id="6" name="Text 4"/>
          <p:cNvSpPr/>
          <p:nvPr/>
        </p:nvSpPr>
        <p:spPr>
          <a:xfrm>
            <a:off x="812800" y="3812480"/>
            <a:ext cx="10566400" cy="640060"/>
          </a:xfrm>
          <a:prstGeom prst="roundRect">
            <a:avLst>
              <a:gd name="adj" fmla="val 15874"/>
            </a:avLst>
          </a:prstGeom>
          <a:solidFill>
            <a:srgbClr val="1D2D50"/>
          </a:solidFill>
          <a:ln/>
        </p:spPr>
        <p:txBody>
          <a:bodyPr wrap="square" lIns="198842" tIns="148042" rIns="0" bIns="122642" rtlCol="0" anchor="t">
            <a:normAutofit/>
          </a:bodyPr>
          <a:lstStyle/>
          <a:p>
            <a:pPr algn="l" indent="0" marL="0">
              <a:lnSpc>
                <a:spcPts val="2240"/>
              </a:lnSpc>
              <a:buNone/>
            </a:pPr>
            <a:r>
              <a:rPr lang="en-US" sz="1600" dirty="0">
                <a:solidFill>
                  <a:srgbClr val="F4F6F9"/>
                </a:solidFill>
                <a:latin typeface="IBM Plex Sans" pitchFamily="34" charset="0"/>
                <a:ea typeface="IBM Plex Sans" pitchFamily="34" charset="-122"/>
                <a:cs typeface="IBM Plex Sans" pitchFamily="34" charset="-120"/>
              </a:rPr>
              <a:t>[Takeaway 2: what it means]</a:t>
            </a:r>
            <a:endParaRPr lang="en-US" sz="1600" dirty="0"/>
          </a:p>
        </p:txBody>
      </p:sp>
      <p:sp>
        <p:nvSpPr>
          <p:cNvPr id="7" name="Text 5"/>
          <p:cNvSpPr/>
          <p:nvPr/>
        </p:nvSpPr>
        <p:spPr>
          <a:xfrm>
            <a:off x="812800" y="4604941"/>
            <a:ext cx="10566400" cy="640060"/>
          </a:xfrm>
          <a:prstGeom prst="roundRect">
            <a:avLst>
              <a:gd name="adj" fmla="val 15874"/>
            </a:avLst>
          </a:prstGeom>
          <a:solidFill>
            <a:srgbClr val="1D2D50"/>
          </a:solidFill>
          <a:ln/>
        </p:spPr>
        <p:txBody>
          <a:bodyPr wrap="square" lIns="198842" tIns="148042" rIns="0" bIns="122642" rtlCol="0" anchor="t">
            <a:normAutofit/>
          </a:bodyPr>
          <a:lstStyle/>
          <a:p>
            <a:pPr algn="l" indent="0" marL="0">
              <a:lnSpc>
                <a:spcPts val="2240"/>
              </a:lnSpc>
              <a:buNone/>
            </a:pPr>
            <a:r>
              <a:rPr lang="en-US" sz="1600" dirty="0">
                <a:solidFill>
                  <a:srgbClr val="F4F6F9"/>
                </a:solidFill>
                <a:latin typeface="IBM Plex Sans" pitchFamily="34" charset="0"/>
                <a:ea typeface="IBM Plex Sans" pitchFamily="34" charset="-122"/>
                <a:cs typeface="IBM Plex Sans" pitchFamily="34" charset="-120"/>
              </a:rPr>
              <a:t>[Takeaway 3: what to do next]</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6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6B7A"/>
                </a:solidFill>
                <a:latin typeface="IBM Plex Sans" pitchFamily="34" charset="0"/>
                <a:ea typeface="IBM Plex Sans" pitchFamily="34" charset="-122"/>
                <a:cs typeface="IBM Plex Sans" pitchFamily="34" charset="-120"/>
              </a:rPr>
              <a:t>APPENDIX</a:t>
            </a:r>
            <a:endParaRPr lang="en-US" sz="1200" dirty="0"/>
          </a:p>
        </p:txBody>
      </p:sp>
      <p:sp>
        <p:nvSpPr>
          <p:cNvPr id="3" name="Text 1"/>
          <p:cNvSpPr/>
          <p:nvPr>
            <p:ph type="title"/>
          </p:nvPr>
        </p:nvSpPr>
        <p:spPr>
          <a:xfrm>
            <a:off x="812800" y="1127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Source Serif 4" pitchFamily="18" charset="0"/>
                <a:ea typeface="Source Serif 4" pitchFamily="18" charset="-122"/>
                <a:cs typeface="Source Serif 4" pitchFamily="18" charset="-120"/>
              </a:rPr>
              <a:t>References and acknowledgements</a:t>
            </a:r>
            <a:endParaRPr lang="en-US" sz="3200" dirty="0"/>
          </a:p>
        </p:txBody>
      </p:sp>
      <p:sp>
        <p:nvSpPr>
          <p:cNvPr id="4" name="Shape 2"/>
          <p:cNvSpPr/>
          <p:nvPr/>
        </p:nvSpPr>
        <p:spPr>
          <a:xfrm>
            <a:off x="815975" y="1882676"/>
            <a:ext cx="6728916" cy="2271713"/>
          </a:xfrm>
          <a:prstGeom prst="roundRect">
            <a:avLst>
              <a:gd name="adj" fmla="val 4333"/>
            </a:avLst>
          </a:prstGeom>
          <a:solidFill>
            <a:srgbClr val="FFFFFF"/>
          </a:solidFill>
          <a:ln w="6350">
            <a:solidFill>
              <a:srgbClr val="D9DFE8"/>
            </a:solidFill>
            <a:prstDash val="solid"/>
          </a:ln>
        </p:spPr>
      </p:sp>
      <p:sp>
        <p:nvSpPr>
          <p:cNvPr id="5" name="Text 3"/>
          <p:cNvSpPr/>
          <p:nvPr/>
        </p:nvSpPr>
        <p:spPr>
          <a:xfrm>
            <a:off x="1073150" y="2139851"/>
            <a:ext cx="640100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Selected references</a:t>
            </a:r>
            <a:endParaRPr lang="en-US" sz="2000" dirty="0"/>
          </a:p>
        </p:txBody>
      </p:sp>
      <p:sp>
        <p:nvSpPr>
          <p:cNvPr id="6" name="Text 4"/>
          <p:cNvSpPr/>
          <p:nvPr/>
        </p:nvSpPr>
        <p:spPr>
          <a:xfrm>
            <a:off x="1130002" y="2597051"/>
            <a:ext cx="6336531" cy="1269603"/>
          </a:xfrm>
          <a:prstGeom prst="rect">
            <a:avLst/>
          </a:prstGeom>
          <a:noFill/>
          <a:ln/>
        </p:spPr>
        <p:txBody>
          <a:bodyPr wrap="square" lIns="0" tIns="0" rIns="0" bIns="0" rtlCol="0" anchor="t">
            <a:normAutofit/>
          </a:bodyPr>
          <a:lstStyle/>
          <a:p>
            <a:pPr algn="l" marL="197148" indent="-197148">
              <a:lnSpc>
                <a:spcPts val="1960"/>
              </a:lnSpc>
              <a:buSzPct val="100000"/>
              <a:buFontTx/>
              <a:buAutoNum type="arabicPeriod" startAt="1"/>
            </a:pPr>
            <a:r>
              <a:rPr lang="en-US" sz="1400" dirty="0">
                <a:solidFill>
                  <a:srgbClr val="4A5568"/>
                </a:solidFill>
                <a:latin typeface="IBM Plex Sans" pitchFamily="34" charset="0"/>
                <a:ea typeface="IBM Plex Sans" pitchFamily="34" charset="-122"/>
                <a:cs typeface="IBM Plex Sans" pitchFamily="34" charset="-120"/>
              </a:rPr>
              <a:t>[Author, A., and Author, B. (Year). Title of paper. Journal, volume(issue), pages.]</a:t>
            </a:r>
            <a:endParaRPr lang="en-US" sz="1400" dirty="0"/>
          </a:p>
          <a:p>
            <a:pPr algn="l" marL="197148" indent="-197148">
              <a:lnSpc>
                <a:spcPts val="1960"/>
              </a:lnSpc>
              <a:buSzPct val="100000"/>
              <a:buFontTx/>
              <a:buAutoNum type="arabicPeriod" startAt="1"/>
            </a:pPr>
            <a:r>
              <a:rPr lang="en-US" sz="1400" dirty="0">
                <a:solidFill>
                  <a:srgbClr val="4A5568"/>
                </a:solidFill>
                <a:latin typeface="IBM Plex Sans" pitchFamily="34" charset="0"/>
                <a:ea typeface="IBM Plex Sans" pitchFamily="34" charset="-122"/>
                <a:cs typeface="IBM Plex Sans" pitchFamily="34" charset="-120"/>
              </a:rPr>
              <a:t>[Author, A. (Year). Title of paper. Journal, volume(issue), pages.]</a:t>
            </a:r>
            <a:endParaRPr lang="en-US" sz="1400" dirty="0"/>
          </a:p>
          <a:p>
            <a:pPr algn="l" marL="197148" indent="-197148">
              <a:lnSpc>
                <a:spcPts val="1960"/>
              </a:lnSpc>
              <a:buSzPct val="100000"/>
              <a:buFontTx/>
              <a:buAutoNum type="arabicPeriod" startAt="1"/>
            </a:pPr>
            <a:r>
              <a:rPr lang="en-US" sz="1400" dirty="0">
                <a:solidFill>
                  <a:srgbClr val="4A5568"/>
                </a:solidFill>
                <a:latin typeface="IBM Plex Sans" pitchFamily="34" charset="0"/>
                <a:ea typeface="IBM Plex Sans" pitchFamily="34" charset="-122"/>
                <a:cs typeface="IBM Plex Sans" pitchFamily="34" charset="-120"/>
              </a:rPr>
              <a:t>[Author, A., et al. (Year). Title of report. Publisher.]</a:t>
            </a:r>
            <a:endParaRPr lang="en-US" sz="1400" dirty="0"/>
          </a:p>
          <a:p>
            <a:pPr algn="l" marL="197148" indent="-197148">
              <a:lnSpc>
                <a:spcPts val="1960"/>
              </a:lnSpc>
              <a:buSzPct val="100000"/>
              <a:buFontTx/>
              <a:buAutoNum type="arabicPeriod" startAt="1"/>
            </a:pPr>
            <a:r>
              <a:rPr lang="en-US" sz="1400" dirty="0">
                <a:solidFill>
                  <a:srgbClr val="4A5568"/>
                </a:solidFill>
                <a:latin typeface="IBM Plex Sans" pitchFamily="34" charset="0"/>
                <a:ea typeface="IBM Plex Sans" pitchFamily="34" charset="-122"/>
                <a:cs typeface="IBM Plex Sans" pitchFamily="34" charset="-120"/>
              </a:rPr>
              <a:t>[Author, A. (Year). Title of dataset. Repository, version, link.]</a:t>
            </a:r>
            <a:endParaRPr lang="en-US" sz="1400" dirty="0"/>
          </a:p>
        </p:txBody>
      </p:sp>
      <p:sp>
        <p:nvSpPr>
          <p:cNvPr id="7" name="Shape 5"/>
          <p:cNvSpPr/>
          <p:nvPr/>
        </p:nvSpPr>
        <p:spPr>
          <a:xfrm>
            <a:off x="7754441" y="1882676"/>
            <a:ext cx="3621584" cy="2271713"/>
          </a:xfrm>
          <a:prstGeom prst="roundRect">
            <a:avLst>
              <a:gd name="adj" fmla="val 4333"/>
            </a:avLst>
          </a:prstGeom>
          <a:solidFill>
            <a:srgbClr val="FFFFFF"/>
          </a:solidFill>
          <a:ln w="6350">
            <a:solidFill>
              <a:srgbClr val="D9DFE8"/>
            </a:solidFill>
            <a:prstDash val="solid"/>
          </a:ln>
        </p:spPr>
      </p:sp>
      <p:sp>
        <p:nvSpPr>
          <p:cNvPr id="8" name="Text 6"/>
          <p:cNvSpPr/>
          <p:nvPr/>
        </p:nvSpPr>
        <p:spPr>
          <a:xfrm>
            <a:off x="8011616" y="2139851"/>
            <a:ext cx="320045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4213D"/>
                </a:solidFill>
                <a:latin typeface="Source Serif 4" pitchFamily="18" charset="0"/>
                <a:ea typeface="Source Serif 4" pitchFamily="18" charset="-122"/>
                <a:cs typeface="Source Serif 4" pitchFamily="18" charset="-120"/>
              </a:rPr>
              <a:t>Acknowledgements</a:t>
            </a:r>
            <a:endParaRPr lang="en-US" sz="2000" dirty="0"/>
          </a:p>
        </p:txBody>
      </p:sp>
      <p:sp>
        <p:nvSpPr>
          <p:cNvPr id="9" name="Text 7"/>
          <p:cNvSpPr/>
          <p:nvPr/>
        </p:nvSpPr>
        <p:spPr>
          <a:xfrm>
            <a:off x="8011616" y="2597051"/>
            <a:ext cx="3200451"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[Funding source and grant number]</a:t>
            </a:r>
            <a:endParaRPr lang="en-US" sz="1400" dirty="0"/>
          </a:p>
        </p:txBody>
      </p:sp>
      <p:sp>
        <p:nvSpPr>
          <p:cNvPr id="10" name="Text 8"/>
          <p:cNvSpPr/>
          <p:nvPr/>
        </p:nvSpPr>
        <p:spPr>
          <a:xfrm>
            <a:off x="8011616" y="2998291"/>
            <a:ext cx="3200451"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[Collaborators, partners and participants]</a:t>
            </a:r>
            <a:endParaRPr lang="en-US" sz="1400" dirty="0"/>
          </a:p>
        </p:txBody>
      </p:sp>
      <p:sp>
        <p:nvSpPr>
          <p:cNvPr id="11" name="Text 9"/>
          <p:cNvSpPr/>
          <p:nvPr/>
        </p:nvSpPr>
        <p:spPr>
          <a:xfrm>
            <a:off x="8011616" y="3648373"/>
            <a:ext cx="3200451"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[Data providers and reviewers]</a:t>
            </a:r>
            <a:endParaRPr lang="en-US" sz="1400" dirty="0"/>
          </a:p>
        </p:txBody>
      </p:sp>
      <p:sp>
        <p:nvSpPr>
          <p:cNvPr id="12" name="Text 10"/>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[Short talk title]</a:t>
            </a:r>
            <a:endParaRPr lang="en-US" sz="1200" dirty="0"/>
          </a:p>
        </p:txBody>
      </p:sp>
      <p:sp>
        <p:nvSpPr>
          <p:cNvPr id="13" name="Text 11"/>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[Event] · [Year]</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4213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9822B"/>
          </a:solidFill>
          <a:ln/>
        </p:spPr>
      </p:sp>
      <p:sp>
        <p:nvSpPr>
          <p:cNvPr id="3" name="Text 1"/>
          <p:cNvSpPr/>
          <p:nvPr/>
        </p:nvSpPr>
        <p:spPr>
          <a:xfrm>
            <a:off x="812800" y="1986359"/>
            <a:ext cx="10883392" cy="274241"/>
          </a:xfrm>
          <a:prstGeom prst="rect">
            <a:avLst/>
          </a:prstGeom>
          <a:noFill/>
          <a:ln/>
        </p:spPr>
        <p:txBody>
          <a:bodyPr wrap="square" lIns="0" tIns="0" rIns="0" bIns="0" rtlCol="0" anchor="t">
            <a:normAutofit/>
          </a:bodyPr>
          <a:lstStyle/>
          <a:p>
            <a:pPr algn="l" indent="0" marL="0">
              <a:lnSpc>
                <a:spcPts val="1960"/>
              </a:lnSpc>
              <a:buNone/>
            </a:pPr>
            <a:r>
              <a:rPr lang="en-US" sz="1400" b="1" spc="150" kern="0" dirty="0">
                <a:solidFill>
                  <a:srgbClr val="5CC4D1"/>
                </a:solidFill>
                <a:latin typeface="IBM Plex Sans" pitchFamily="34" charset="0"/>
                <a:ea typeface="IBM Plex Sans" pitchFamily="34" charset="-122"/>
                <a:cs typeface="IBM Plex Sans" pitchFamily="34" charset="-120"/>
              </a:rPr>
              <a:t>THANK YOU</a:t>
            </a:r>
            <a:endParaRPr lang="en-US" sz="1400" dirty="0"/>
          </a:p>
        </p:txBody>
      </p:sp>
      <p:sp>
        <p:nvSpPr>
          <p:cNvPr id="4" name="Text 2"/>
          <p:cNvSpPr/>
          <p:nvPr>
            <p:ph type="title"/>
          </p:nvPr>
        </p:nvSpPr>
        <p:spPr>
          <a:xfrm>
            <a:off x="812800" y="2438400"/>
            <a:ext cx="10883392" cy="1143000"/>
          </a:xfrm>
          <a:prstGeom prst="rect">
            <a:avLst/>
          </a:prstGeom>
          <a:noFill/>
          <a:ln/>
        </p:spPr>
        <p:txBody>
          <a:bodyPr wrap="square" lIns="0" tIns="0" rIns="0" bIns="0" rtlCol="0" anchor="t">
            <a:normAutofit/>
          </a:bodyPr>
          <a:lstStyle/>
          <a:p>
            <a:pPr algn="l" indent="0" marL="0">
              <a:lnSpc>
                <a:spcPts val="8800"/>
              </a:lnSpc>
              <a:buNone/>
            </a:pPr>
            <a:r>
              <a:rPr lang="en-US" sz="8000" b="1" i="0" dirty="0">
                <a:solidFill>
                  <a:srgbClr val="F4F6F9"/>
                </a:solidFill>
                <a:latin typeface="Source Serif 4" pitchFamily="18" charset="0"/>
                <a:ea typeface="Source Serif 4" pitchFamily="18" charset="-122"/>
                <a:cs typeface="Source Serif 4" pitchFamily="18" charset="-120"/>
              </a:rPr>
              <a:t>Questions?</a:t>
            </a:r>
            <a:endParaRPr lang="en-US" sz="8000" dirty="0"/>
          </a:p>
        </p:txBody>
      </p:sp>
      <p:sp>
        <p:nvSpPr>
          <p:cNvPr id="5" name="Text 3"/>
          <p:cNvSpPr/>
          <p:nvPr/>
        </p:nvSpPr>
        <p:spPr>
          <a:xfrm>
            <a:off x="812800" y="3759200"/>
            <a:ext cx="10883392"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BFD0E6"/>
                </a:solidFill>
                <a:latin typeface="IBM Plex Sans" pitchFamily="34" charset="0"/>
                <a:ea typeface="IBM Plex Sans" pitchFamily="34" charset="-122"/>
                <a:cs typeface="IBM Plex Sans" pitchFamily="34" charset="-120"/>
              </a:rPr>
              <a:t>[Presenter name] · [email address]</a:t>
            </a:r>
            <a:endParaRPr lang="en-US" sz="1800" dirty="0"/>
          </a:p>
        </p:txBody>
      </p:sp>
      <p:sp>
        <p:nvSpPr>
          <p:cNvPr id="6" name="Text 4"/>
          <p:cNvSpPr/>
          <p:nvPr/>
        </p:nvSpPr>
        <p:spPr>
          <a:xfrm>
            <a:off x="812800" y="4155380"/>
            <a:ext cx="10883392"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BFD0E6"/>
                </a:solidFill>
                <a:latin typeface="IBM Plex Sans" pitchFamily="34" charset="0"/>
                <a:ea typeface="IBM Plex Sans" pitchFamily="34" charset="-122"/>
                <a:cs typeface="IBM Plex Sans" pitchFamily="34" charset="-120"/>
              </a:rPr>
              <a:t>[Lab or project website]</a:t>
            </a:r>
            <a:endParaRPr lang="en-US" sz="1800" dirty="0"/>
          </a:p>
        </p:txBody>
      </p:sp>
      <p:sp>
        <p:nvSpPr>
          <p:cNvPr id="7" name="Text 5"/>
          <p:cNvSpPr/>
          <p:nvPr/>
        </p:nvSpPr>
        <p:spPr>
          <a:xfrm>
            <a:off x="812800" y="4551561"/>
            <a:ext cx="10883392"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BFD0E6"/>
                </a:solidFill>
                <a:latin typeface="IBM Plex Sans" pitchFamily="34" charset="0"/>
                <a:ea typeface="IBM Plex Sans" pitchFamily="34" charset="-122"/>
                <a:cs typeface="IBM Plex Sans" pitchFamily="34" charset="-120"/>
              </a:rPr>
              <a:t>Slides, data and code: [link]</a:t>
            </a:r>
            <a:endParaRPr lang="en-US" sz="1800" dirty="0"/>
          </a:p>
        </p:txBody>
      </p:sp>
    </p:spTree>
  </p:cSld>
  <p:clrMapOvr>
    <a:masterClrMapping/>
  </p:clrMapOvr>
</p:sld>
</file>

<file path=ppt/theme/theme1.xml><?xml version="1.0" encoding="utf-8"?>
<a:theme xmlns:a="http://schemas.openxmlformats.org/drawingml/2006/main" name="Research Presentation Template">
  <a:themeElements>
    <a:clrScheme name="Research Presentation Template">
      <a:dk1>
        <a:srgbClr val="14213D"/>
      </a:dk1>
      <a:lt1>
        <a:srgbClr val="F4F6F9"/>
      </a:lt1>
      <a:dk2>
        <a:srgbClr val="4C566C"/>
      </a:dk2>
      <a:lt2>
        <a:srgbClr val="DEE1E6"/>
      </a:lt2>
      <a:accent1>
        <a:srgbClr val="0B6B7A"/>
      </a:accent1>
      <a:accent2>
        <a:srgbClr val="D9822B"/>
      </a:accent2>
      <a:accent3>
        <a:srgbClr val="BFD0E6"/>
      </a:accent3>
      <a:accent4>
        <a:srgbClr val="5CC4D1"/>
      </a:accent4>
      <a:accent5>
        <a:srgbClr val="4A5568"/>
      </a:accent5>
      <a:accent6>
        <a:srgbClr val="9AA0A6"/>
      </a:accent6>
      <a:hlink>
        <a:srgbClr val="0563C1"/>
      </a:hlink>
      <a:folHlink>
        <a:srgbClr val="954F72"/>
      </a:folHlink>
    </a:clrScheme>
    <a:fontScheme name="Research Presentation Template">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Presentation Template</dc:title>
  <dc:subject/>
  <dc:creator/>
  <cp:lastModifiedBy/>
  <cp:revision>1</cp:revision>
  <dcterms:created xsi:type="dcterms:W3CDTF">2026-10-11T12:11:06Z</dcterms:created>
  <dcterms:modified xsi:type="dcterms:W3CDTF">2026-10-11T12:11:06Z</dcterms:modified>
</cp:coreProperties>
</file>