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2.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charts/chart3.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817a7657-6ef0-f74a-caa3-241642e83320}">
          <p14:sldIdLst>
            <p14:sldId id="256"/>
            <p14:sldId id="257"/>
          </p14:sldIdLst>
        </p14:section>
        <p14:section name="Opportunity" id="{a235be33-7159-f2f7-dc8b-fa130eceaa2a}">
          <p14:sldIdLst>
            <p14:sldId id="258"/>
            <p14:sldId id="259"/>
            <p14:sldId id="260"/>
            <p14:sldId id="261"/>
          </p14:sldIdLst>
        </p14:section>
        <p14:section name="Business" id="{8d0930f4-c91d-6169-1e5e-c3f2e2161680}">
          <p14:sldIdLst>
            <p14:sldId id="262"/>
            <p14:sldId id="263"/>
            <p14:sldId id="264"/>
            <p14:sldId id="265"/>
          </p14:sldIdLst>
        </p14:section>
        <p14:section name="Team and Financials" id="{d987225e-9d89-f8d4-104d-bebacd387448}">
          <p14:sldIdLst>
            <p14:sldId id="266"/>
            <p14:sldId id="267"/>
            <p14:sldId id="268"/>
          </p14:sldIdLst>
        </p14:section>
        <p14:section name="Close" id="{698311d0-7ef5-729b-beeb-9b465bc70ff1}">
          <p14:sldIdLst>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1B3A"/>
                </a:solidFill>
                <a:latin typeface="+mn-lt"/>
              </a:defRPr>
            </a:pPr>
            <a:r>
              <a:rPr sz="1400" b="0" i="0" u="none" strike="noStrike">
                <a:solidFill>
                  <a:srgbClr val="1D1B3A"/>
                </a:solidFill>
                <a:latin typeface="+mn-lt"/>
              </a:rPr>
              <a:t>Monthly recurring revenue ($K) — illustrative</a:t>
            </a:r>
          </a:p>
        </c:rich>
      </c:tx>
      <c:layout/>
      <c:overlay val="0"/>
    </c:title>
    <c:autoTitleDeleted val="0"/>
    <c:plotArea>
      <c:layout/>
      <c:barChart>
        <c:barDir val="col"/>
        <c:grouping val="clustered"/>
        <c:varyColors val="0"/>
        <c:ser>
          <c:idx val="0"/>
          <c:order val="0"/>
          <c:tx>
            <c:strRef>
              <c:f>Sheet1!$B$1</c:f>
              <c:strCache>
                <c:ptCount val="1"/>
                <c:pt idx="0">
                  <c:v>Monthly recurring revenue ($K)</c:v>
                </c:pt>
              </c:strCache>
            </c:strRef>
          </c:tx>
          <c:spPr>
            <a:solidFill>
              <a:srgbClr val="FF6B4A"/>
            </a:solidFill>
            <a:effectLst/>
          </c:spPr>
          <c:invertIfNegative val="0"/>
          <c:dLbls>
            <c:numFmt formatCode="#,##0" sourceLinked="0"/>
            <c:txPr>
              <a:bodyPr/>
              <a:lstStyle/>
              <a:p>
                <a:pPr>
                  <a:defRPr b="0" i="0" strike="noStrike" sz="1000" u="none">
                    <a:solidFill>
                      <a:srgbClr val="1E1E2F"/>
                    </a:solidFill>
                    <a:latin typeface="+mn-lt"/>
                  </a:defRPr>
                </a:pPr>
              </a:p>
            </c:txPr>
            <c:showLegendKey val="0"/>
            <c:showVal val="1"/>
            <c:showCatName val="0"/>
            <c:showSerName val="0"/>
            <c:showPercent val="0"/>
            <c:showBubbleSize val="0"/>
            <c:showLeaderLines val="0"/>
          </c:dLbls>
          <c:cat>
            <c:multiLvlStrRef>
              <c:f>Sheet1!$A$2:$A$13</c:f>
              <c:multiLvlStrCache>
                <c:ptCount val="12"/>
                <c:lvl>
                  <c:pt idx="0">
                    <c:v>Jan</c:v>
                  </c:pt>
                  <c:pt idx="1">
                    <c:v>Feb</c:v>
                  </c:pt>
                  <c:pt idx="2">
                    <c:v>Mar</c:v>
                  </c:pt>
                  <c:pt idx="3">
                    <c:v>Apr</c:v>
                  </c:pt>
                  <c:pt idx="4">
                    <c:v>May</c:v>
                  </c:pt>
                  <c:pt idx="5">
                    <c:v>Jun</c:v>
                  </c:pt>
                  <c:pt idx="6">
                    <c:v>Jul</c:v>
                  </c:pt>
                  <c:pt idx="7">
                    <c:v>Aug</c:v>
                  </c:pt>
                  <c:pt idx="8">
                    <c:v>Sep</c:v>
                  </c:pt>
                  <c:pt idx="9">
                    <c:v>Oct</c:v>
                  </c:pt>
                  <c:pt idx="10">
                    <c:v>Nov</c:v>
                  </c:pt>
                  <c:pt idx="11">
                    <c:v>Dec</c:v>
                  </c:pt>
                </c:lvl>
              </c:multiLvlStrCache>
            </c:multiLvlStrRef>
          </c:cat>
          <c:val>
            <c:numRef>
              <c:f>Sheet1!$B$2:$B$13</c:f>
              <c:numCache>
                <c:formatCode>General</c:formatCode>
                <c:ptCount val="12"/>
                <c:pt idx="0">
                  <c:v>29</c:v>
                </c:pt>
                <c:pt idx="1">
                  <c:v>33</c:v>
                </c:pt>
                <c:pt idx="2">
                  <c:v>38</c:v>
                </c:pt>
                <c:pt idx="3">
                  <c:v>42</c:v>
                </c:pt>
                <c:pt idx="4">
                  <c:v>47</c:v>
                </c:pt>
                <c:pt idx="5">
                  <c:v>53</c:v>
                </c:pt>
                <c:pt idx="6">
                  <c:v>58</c:v>
                </c:pt>
                <c:pt idx="7">
                  <c:v>66</c:v>
                </c:pt>
                <c:pt idx="8">
                  <c:v>73</c:v>
                </c:pt>
                <c:pt idx="9">
                  <c:v>82</c:v>
                </c:pt>
                <c:pt idx="10">
                  <c:v>90</c:v>
                </c:pt>
                <c:pt idx="11">
                  <c:v>100</c:v>
                </c:pt>
              </c:numCache>
            </c:numRef>
          </c:val>
        </c:ser>
        <c:dLbls>
          <c:numFmt formatCode="#,##0" sourceLinked="0"/>
          <c:txPr>
            <a:bodyPr/>
            <a:lstStyle/>
            <a:p>
              <a:pPr>
                <a:defRPr b="0" i="0" strike="noStrike" sz="1000" u="none">
                  <a:solidFill>
                    <a:srgbClr val="1E1E2F"/>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8C8FA6"/>
                </a:solidFill>
                <a:latin typeface="+mn-lt"/>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3E3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8C8FA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1B3A"/>
                </a:solidFill>
                <a:latin typeface="+mn-lt"/>
              </a:defRPr>
            </a:pPr>
            <a:r>
              <a:rPr sz="1400" b="0" i="0" u="none" strike="noStrike">
                <a:solidFill>
                  <a:srgbClr val="1D1B3A"/>
                </a:solidFill>
                <a:latin typeface="+mn-lt"/>
              </a:rPr>
              <a:t>Revenue, costs and EBITDA ($M) — illustrative</a:t>
            </a:r>
          </a:p>
        </c:rich>
      </c:tx>
      <c:layout/>
      <c:overlay val="0"/>
    </c:title>
    <c:autoTitleDeleted val="0"/>
    <c:plotArea>
      <c:layout/>
      <c:barChart>
        <c:barDir val="col"/>
        <c:grouping val="clustered"/>
        <c:varyColors val="0"/>
        <c:ser>
          <c:idx val="0"/>
          <c:order val="0"/>
          <c:tx>
            <c:strRef>
              <c:f>Sheet1!$B$1</c:f>
              <c:strCache>
                <c:ptCount val="1"/>
                <c:pt idx="0">
                  <c:v>Revenue</c:v>
                </c:pt>
              </c:strCache>
            </c:strRef>
          </c:tx>
          <c:spPr>
            <a:solidFill>
              <a:srgbClr val="FF6B4A"/>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Sheet1!$A$2:$A$6</c:f>
              <c:multiLvlStrCache>
                <c:ptCount val="5"/>
                <c:lvl>
                  <c:pt idx="0">
                    <c:v>2025A</c:v>
                  </c:pt>
                  <c:pt idx="1">
                    <c:v>2026F</c:v>
                  </c:pt>
                  <c:pt idx="2">
                    <c:v>2027F</c:v>
                  </c:pt>
                  <c:pt idx="3">
                    <c:v>2028F</c:v>
                  </c:pt>
                  <c:pt idx="4">
                    <c:v>2029F</c:v>
                  </c:pt>
                </c:lvl>
              </c:multiLvlStrCache>
            </c:multiLvlStrRef>
          </c:cat>
          <c:val>
            <c:numRef>
              <c:f>Sheet1!$B$2:$B$6</c:f>
              <c:numCache>
                <c:formatCode>General</c:formatCode>
                <c:ptCount val="5"/>
                <c:pt idx="0">
                  <c:v>1.2</c:v>
                </c:pt>
                <c:pt idx="1">
                  <c:v>3.1</c:v>
                </c:pt>
                <c:pt idx="2">
                  <c:v>7.4</c:v>
                </c:pt>
                <c:pt idx="3">
                  <c:v>12.6</c:v>
                </c:pt>
                <c:pt idx="4">
                  <c:v>18.2</c:v>
                </c:pt>
              </c:numCache>
            </c:numRef>
          </c:val>
        </c:ser>
        <c:ser>
          <c:idx val="1"/>
          <c:order val="1"/>
          <c:tx>
            <c:strRef>
              <c:f>Sheet1!$C$1</c:f>
              <c:strCache>
                <c:ptCount val="1"/>
                <c:pt idx="0">
                  <c:v>Operating costs</c:v>
                </c:pt>
              </c:strCache>
            </c:strRef>
          </c:tx>
          <c:spPr>
            <a:solidFill>
              <a:srgbClr val="3B3866"/>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Sheet1!$A$2:$A$6</c:f>
              <c:multiLvlStrCache>
                <c:ptCount val="5"/>
                <c:lvl>
                  <c:pt idx="0">
                    <c:v>2025A</c:v>
                  </c:pt>
                  <c:pt idx="1">
                    <c:v>2026F</c:v>
                  </c:pt>
                  <c:pt idx="2">
                    <c:v>2027F</c:v>
                  </c:pt>
                  <c:pt idx="3">
                    <c:v>2028F</c:v>
                  </c:pt>
                  <c:pt idx="4">
                    <c:v>2029F</c:v>
                  </c:pt>
                </c:lvl>
              </c:multiLvlStrCache>
            </c:multiLvlStrRef>
          </c:cat>
          <c:val>
            <c:numRef>
              <c:f>Sheet1!$C$2:$C$6</c:f>
              <c:numCache>
                <c:formatCode>General</c:formatCode>
                <c:ptCount val="5"/>
                <c:pt idx="0">
                  <c:v>1.9</c:v>
                </c:pt>
                <c:pt idx="1">
                  <c:v>4.2</c:v>
                </c:pt>
                <c:pt idx="2">
                  <c:v>7.9</c:v>
                </c:pt>
                <c:pt idx="3">
                  <c:v>10.4</c:v>
                </c:pt>
                <c:pt idx="4">
                  <c:v>13.1</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60"/>
        <c:overlap val="0"/>
        <c:axId val="2094734554"/>
        <c:axId val="2094734552"/>
        <c:axId val="2094734556"/>
      </c:barChart>
      <c:lineChart>
        <c:varyColors val="0"/>
        <c:ser>
          <c:idx val="2"/>
          <c:order val="2"/>
          <c:tx>
            <c:strRef>
              <c:f>Sheet1!$D$1</c:f>
              <c:strCache>
                <c:ptCount val="1"/>
                <c:pt idx="0">
                  <c:v>EBITDA</c:v>
                </c:pt>
              </c:strCache>
            </c:strRef>
          </c:tx>
          <c:spPr>
            <a:solidFill>
              <a:srgbClr val="2BB5A0"/>
            </a:solidFill>
            <a:ln w="38100" cap="flat">
              <a:solidFill>
                <a:srgbClr val="2BB5A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8"/>
            <c:spPr>
              <a:solidFill>
                <a:srgbClr val="2BB5A0"/>
              </a:solidFill>
              <a:ln w="9525" cap="flat">
                <a:solidFill>
                  <a:srgbClr val="2BB5A0"/>
                </a:solidFill>
                <a:prstDash val="solid"/>
                <a:round/>
              </a:ln>
              <a:effectLst/>
            </c:spPr>
          </c:marker>
          <c:cat>
            <c:multiLvlStrRef>
              <c:f>Sheet1!$A$2:$A$6</c:f>
              <c:multiLvlStrCache>
                <c:ptCount val="5"/>
                <c:lvl>
                  <c:pt idx="0">
                    <c:v>2025A</c:v>
                  </c:pt>
                  <c:pt idx="1">
                    <c:v>2026F</c:v>
                  </c:pt>
                  <c:pt idx="2">
                    <c:v>2027F</c:v>
                  </c:pt>
                  <c:pt idx="3">
                    <c:v>2028F</c:v>
                  </c:pt>
                  <c:pt idx="4">
                    <c:v>2029F</c:v>
                  </c:pt>
                </c:lvl>
              </c:multiLvlStrCache>
            </c:multiLvlStrRef>
          </c:cat>
          <c:val>
            <c:numRef>
              <c:f>Sheet1!$D$2:$D$6</c:f>
              <c:numCache>
                <c:formatCode>General</c:formatCode>
                <c:ptCount val="5"/>
                <c:pt idx="0">
                  <c:v>-0.7</c:v>
                </c:pt>
                <c:pt idx="1">
                  <c:v>-1.1</c:v>
                </c:pt>
                <c:pt idx="2">
                  <c:v>-0.5</c:v>
                </c:pt>
                <c:pt idx="3">
                  <c:v>2.2</c:v>
                </c:pt>
                <c:pt idx="4">
                  <c:v>5.1</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8C8FA6"/>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3EC"/>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8C8FA6"/>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8C8FA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1B3A"/>
                </a:solidFill>
                <a:latin typeface="+mn-lt"/>
              </a:defRPr>
            </a:pPr>
            <a:r>
              <a:rPr sz="1400" b="0" i="0" u="none" strike="noStrike">
                <a:solidFill>
                  <a:srgbClr val="1D1B3A"/>
                </a:solidFill>
                <a:latin typeface="+mn-lt"/>
              </a:rPr>
              <a:t>Use of funds</a:t>
            </a:r>
          </a:p>
        </c:rich>
      </c:tx>
      <c:layout/>
      <c:overlay val="0"/>
    </c:title>
    <c:autoTitleDeleted val="0"/>
    <c:plotArea>
      <c:layout/>
      <c:doughnutChart>
        <c:varyColors val="1"/>
        <c:ser>
          <c:idx val="0"/>
          <c:order val="0"/>
          <c:tx>
            <c:strRef>
              <c:f>Sheet1!$B$1</c:f>
              <c:strCache>
                <c:ptCount val="1"/>
                <c:pt idx="0">
                  <c:v>Use of funds</c:v>
                </c:pt>
              </c:strCache>
            </c:strRef>
          </c:tx>
          <c:spPr>
            <a:solidFill>
              <a:schemeClr val="accent1"/>
            </a:solidFill>
            <a:ln w="9525" cap="flat">
              <a:solidFill>
                <a:srgbClr val="F9F9F9"/>
              </a:solidFill>
              <a:prstDash val="solid"/>
              <a:round/>
            </a:ln>
            <a:effectLst/>
          </c:spPr>
          <c:dPt>
            <c:idx val="0"/>
            <c:bubble3D val="0"/>
            <c:spPr>
              <a:solidFill>
                <a:srgbClr val="FF6B4A"/>
              </a:solidFill>
              <a:effectLst/>
            </c:spPr>
          </c:dPt>
          <c:dPt>
            <c:idx val="1"/>
            <c:bubble3D val="0"/>
            <c:spPr>
              <a:solidFill>
                <a:srgbClr val="7A6FF0"/>
              </a:solidFill>
              <a:effectLst/>
            </c:spPr>
          </c:dPt>
          <c:dPt>
            <c:idx val="2"/>
            <c:bubble3D val="0"/>
            <c:spPr>
              <a:solidFill>
                <a:srgbClr val="2BB5A0"/>
              </a:solidFill>
              <a:effectLst/>
            </c:spPr>
          </c:dPt>
          <c:dPt>
            <c:idx val="3"/>
            <c:bubble3D val="0"/>
            <c:spPr>
              <a:solidFill>
                <a:srgbClr val="FFC24B"/>
              </a:solidFill>
              <a:effectLst/>
            </c:spPr>
          </c:dPt>
          <c:dLbls>
            <c:dLbl>
              <c:idx val="0"/>
              <c:numFmt formatCode="0%" sourceLinked="0"/>
              <c:spPr/>
              <c:txPr>
                <a:bodyPr/>
                <a:lstStyle/>
                <a:p>
                  <a:pPr>
                    <a:defRPr sz="1200" b="1" i="0" u="none" strike="noStrike">
                      <a:solidFill>
                        <a:srgbClr val="FFFFFF"/>
                      </a:solidFill>
                      <a:latin typeface="+mn-lt"/>
                    </a:defRPr>
                  </a:pPr>
                </a:p>
              </c:txPr>
              <c:showLegendKey val="0"/>
              <c:showVal val="0"/>
              <c:showCatName val="0"/>
              <c:showSerName val="0"/>
              <c:showPercent val="1"/>
              <c:showBubbleSize val="0"/>
            </c:dLbl>
            <c:dLbl>
              <c:idx val="1"/>
              <c:numFmt formatCode="0%" sourceLinked="0"/>
              <c:spPr/>
              <c:txPr>
                <a:bodyPr/>
                <a:lstStyle/>
                <a:p>
                  <a:pPr>
                    <a:defRPr sz="1200" b="1" i="0" u="none" strike="noStrike">
                      <a:solidFill>
                        <a:srgbClr val="FFFFFF"/>
                      </a:solidFill>
                      <a:latin typeface="+mn-lt"/>
                    </a:defRPr>
                  </a:pPr>
                </a:p>
              </c:txPr>
              <c:showLegendKey val="0"/>
              <c:showVal val="0"/>
              <c:showCatName val="0"/>
              <c:showSerName val="0"/>
              <c:showPercent val="1"/>
              <c:showBubbleSize val="0"/>
            </c:dLbl>
            <c:dLbl>
              <c:idx val="2"/>
              <c:numFmt formatCode="0%" sourceLinked="0"/>
              <c:spPr/>
              <c:txPr>
                <a:bodyPr/>
                <a:lstStyle/>
                <a:p>
                  <a:pPr>
                    <a:defRPr sz="1200" b="1" i="0" u="none" strike="noStrike">
                      <a:solidFill>
                        <a:srgbClr val="FFFFFF"/>
                      </a:solidFill>
                      <a:latin typeface="+mn-lt"/>
                    </a:defRPr>
                  </a:pPr>
                </a:p>
              </c:txPr>
              <c:showLegendKey val="0"/>
              <c:showVal val="0"/>
              <c:showCatName val="0"/>
              <c:showSerName val="0"/>
              <c:showPercent val="1"/>
              <c:showBubbleSize val="0"/>
            </c:dLbl>
            <c:dLbl>
              <c:idx val="3"/>
              <c:numFmt formatCode="0%" sourceLinked="0"/>
              <c:spPr/>
              <c:txPr>
                <a:bodyPr/>
                <a:lstStyle/>
                <a:p>
                  <a:pPr>
                    <a:defRPr sz="1200" b="1" i="0" u="none" strike="noStrike">
                      <a:solidFill>
                        <a:srgbClr val="FFFFFF"/>
                      </a:solidFill>
                      <a:latin typeface="+mn-lt"/>
                    </a:defRPr>
                  </a:pPr>
                </a:p>
              </c:txPr>
              <c:showLegendKey val="0"/>
              <c:showVal val="0"/>
              <c:showCatName val="0"/>
              <c:showSerName val="0"/>
              <c:showPercent val="1"/>
              <c:showBubbleSize val="0"/>
            </c:dLbl>
            <c:numFmt formatCode="0%" sourceLinked="0"/>
            <c:txPr>
              <a:bodyPr/>
              <a:lstStyle/>
              <a:p>
                <a:pPr>
                  <a:defRPr sz="1800" b="1" i="0" u="none" strike="noStrike">
                    <a:solidFill>
                      <a:srgbClr val="000000"/>
                    </a:solidFill>
                    <a:latin typeface="Arial"/>
                  </a:defRPr>
                </a:pPr>
              </a:p>
            </c:txPr>
            <c:showLegendKey val="0"/>
            <c:showVal val="0"/>
            <c:showCatName val="1"/>
            <c:showSerName val="0"/>
            <c:showPercent val="1"/>
            <c:showBubbleSize val="0"/>
            <c:showLeaderLines val="0"/>
          </c:dLbls>
          <c:cat>
            <c:strRef>
              <c:f>Sheet1!$A$2:$A$5</c:f>
              <c:strCache>
                <c:ptCount val="4"/>
                <c:pt idx="0">
                  <c:v>Product &amp; engineering</c:v>
                </c:pt>
                <c:pt idx="1">
                  <c:v>Sales &amp; marketing</c:v>
                </c:pt>
                <c:pt idx="2">
                  <c:v>Operations</c:v>
                </c:pt>
                <c:pt idx="3">
                  <c:v>Working capital</c:v>
                </c:pt>
              </c:strCache>
            </c:strRef>
          </c:cat>
          <c:val>
            <c:numRef>
              <c:f>Sheet1!$B$2:$B$5</c:f>
              <c:numCache>
                <c:ptCount val="4"/>
                <c:pt idx="0">
                  <c:v>40</c:v>
                </c:pt>
                <c:pt idx="1">
                  <c:v>35</c:v>
                </c:pt>
                <c:pt idx="2">
                  <c:v>15</c:v>
                </c:pt>
                <c:pt idx="3">
                  <c:v>10</c:v>
                </c:pt>
              </c:numCache>
            </c:numRef>
          </c:val>
        </c:ser>
        <c:firstSliceAng val="0"/>
        <c:holeSize val="58"/>
      </c:doughnutChart>
      <c:spPr>
        <a:noFill/>
        <a:ln>
          <a:noFill/>
        </a:ln>
        <a:effectLst/>
      </c:spPr>
    </c:plotArea>
    <c:legend>
      <c:legendPos val="b"/>
      <c:overlay val="0"/>
      <c:txPr>
        <a:bodyPr/>
        <a:lstStyle/>
        <a:p>
          <a:pPr>
            <a:defRPr sz="1100">
              <a:solidFill>
                <a:srgbClr val="1E1E2F"/>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Replace the company name, tagline and meta line. Keep the tagline under 12 words: what you do and for whom. Introduce yourself in one sentence and state the ask up front, e.g. 'We are raising $2.5M to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In 30 seconds, give investors the whole story: the problem, your solution, proof it works and what you are raising. Replace the four headline numbers with your strongest metrics. All figures in this template are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Make the pain vivid and specific. Name the customer, describe how they handle the problem today and quantify the cost. Use one striking statistic (left) and three concrete pain points (right). Cite your source for the statistic.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 Show the product, not just describe it. Replace the grey frame with a product screenshot or photo (Insert &gt; Pictures, then send it to the back). List the three benefits that map directly to the three pains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IT WORKS / PRODUCT. Walk through the customer journey in three steps. Mention your key technology or unfair advantage (data, IP, network effects) in the bottom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 SIZE. Use bottom-up sizing where possible: number of target customers × annual price. TAM = everyone who could use the product; SAM = the segment your business model can reach; SOM = what you can realistically win in 3–5 years. State your assumptions and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MODEL. Explain who pays, how much and how often. Show pricing tiers and the unit economics investors check first: customer acquisition cost (CAC), lifetime value (LTV), LTV:CAC ratio (aim for 3× or more) and payback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TRACTION. Lead with your single best growth metric (revenue, users, GMV). Edit the chart data by right-clicking the chart &gt; Edit Data. Add milestones that prove demand: key customers, partnerships, retention, awards.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COMPETITION. Never say you have no competitors: include direct competitors and the status quo (spreadsheets, agencies, doing nothing). Choose comparison criteria that customers care about and where you genuinely win. Edit the table cells directly.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GO-TO-MARKET. Show the channels that already work (with cost per acquisition if you know it) and how the new funding scales them. Investors want evidence of a repeatable, efficient sales 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Show why this team is uniquely able to win: relevant experience, prior exits, domain expertise. To add a photo, insert the picture, crop it to a circle (Picture Format &gt; Crop to Shape &gt; Oval) and place it over the grey circle. List key advisors or investors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PROJECTIONS. Show 3–5 years of revenue, costs and EBITDA. Keep projections ambitious but defensible and be ready to explain the key assumptions (customers, pricing, churn, hiring). Edit the chart via right-click &gt; Edit Data and update the table to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FUNDING REQUEST. State the amount, instrument (equity, SAFE, convertible note) and what it buys: runway and the milestones that unlock the next round. Edit the doughnut chart percentages to match your use of funds.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Restate the ask in one sentence and the next step you want (e.g. a follow-up meeting or data-room access). Leave this slide up during Q&amp;A.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731520" y="1600200"/>
            <a:ext cx="6949440" cy="411480"/>
          </a:xfrm>
          <a:prstGeom prst="rect">
            <a:avLst/>
          </a:prstGeom>
          <a:noFill/>
          <a:ln/>
        </p:spPr>
        <p:txBody>
          <a:bodyPr wrap="square" rtlCol="0"/>
          <a:lstStyle>
            <a:lvl1pPr algn="l" indent="0" marL="0">
              <a:buNone/>
              <a:defRPr lang="en-US" sz="1400" b="1" spc="300" kern="0" dirty="0">
                <a:solidFill>
                  <a:schemeClr val="accent1"/>
                </a:solidFill>
              </a:defRPr>
            </a:lvl1pPr>
          </a:lstStyle>
          <a:p>
            <a:pPr algn="l" indent="0" marL="0">
              <a:buNone/>
            </a:pPr>
            <a:r>
              <a:rPr lang="en-US" sz="1400" b="1" spc="300" kern="0" dirty="0">
                <a:solidFill>
                  <a:schemeClr val="accent1"/>
                </a:solidFill>
              </a:rPr>
              <a:t>INVESTOR PRESENTATION</a:t>
            </a:r>
            <a:endParaRPr lang="en-US" sz="1400" dirty="0"/>
          </a:p>
        </p:txBody>
      </p:sp>
      <p:sp>
        <p:nvSpPr>
          <p:cNvPr id="3" name="Text 0"/>
          <p:cNvSpPr/>
          <p:nvPr>
            <p:ph idx="101" type="title" hasCustomPrompt="1"/>
          </p:nvPr>
        </p:nvSpPr>
        <p:spPr>
          <a:xfrm>
            <a:off x="731520" y="2057400"/>
            <a:ext cx="7315200" cy="1737360"/>
          </a:xfrm>
          <a:prstGeom prst="rect">
            <a:avLst/>
          </a:prstGeom>
          <a:noFill/>
          <a:ln/>
        </p:spPr>
        <p:txBody>
          <a:bodyPr wrap="square" rtlCol="0"/>
          <a:lstStyle>
            <a:lvl1pPr algn="l" indent="0" marL="0">
              <a:buNone/>
              <a:defRPr lang="en-US" sz="5400" b="1" dirty="0">
                <a:solidFill>
                  <a:schemeClr val="bg1"/>
                </a:solidFill>
              </a:defRPr>
            </a:lvl1pPr>
          </a:lstStyle>
          <a:p>
            <a:pPr algn="l" indent="0" marL="0">
              <a:buNone/>
            </a:pPr>
            <a:r>
              <a:rPr lang="en-US" sz="5400" b="1" dirty="0">
                <a:solidFill>
                  <a:schemeClr val="bg1"/>
                </a:solidFill>
              </a:rPr>
              <a:t>Company Name</a:t>
            </a:r>
            <a:endParaRPr lang="en-US" sz="5400" dirty="0"/>
          </a:p>
        </p:txBody>
      </p:sp>
      <p:sp>
        <p:nvSpPr>
          <p:cNvPr id="4" name="Text 0"/>
          <p:cNvSpPr/>
          <p:nvPr>
            <p:ph idx="102" type="body" hasCustomPrompt="1"/>
          </p:nvPr>
        </p:nvSpPr>
        <p:spPr>
          <a:xfrm>
            <a:off x="731520" y="3840480"/>
            <a:ext cx="6949440" cy="822960"/>
          </a:xfrm>
          <a:prstGeom prst="rect">
            <a:avLst/>
          </a:prstGeom>
          <a:noFill/>
          <a:ln/>
        </p:spPr>
        <p:txBody>
          <a:bodyPr wrap="square" rtlCol="0"/>
          <a:lstStyle>
            <a:lvl1pPr algn="l" indent="0" marL="0">
              <a:buNone/>
              <a:defRPr lang="en-US" sz="2200" dirty="0">
                <a:solidFill>
                  <a:schemeClr val="bg2"/>
                </a:solidFill>
              </a:defRPr>
            </a:lvl1pPr>
          </a:lstStyle>
          <a:p>
            <a:pPr algn="l" indent="0" marL="0">
              <a:buNone/>
            </a:pPr>
            <a:r>
              <a:rPr lang="en-US" sz="2200" dirty="0">
                <a:solidFill>
                  <a:schemeClr val="bg2"/>
                </a:solidFill>
              </a:rPr>
              <a:t>One-line tagline</a:t>
            </a:r>
            <a:endParaRPr lang="en-US" sz="2200" dirty="0"/>
          </a:p>
        </p:txBody>
      </p:sp>
      <p:sp>
        <p:nvSpPr>
          <p:cNvPr id="5" name="Text 0"/>
          <p:cNvSpPr/>
          <p:nvPr>
            <p:ph idx="103" type="body" hasCustomPrompt="1"/>
          </p:nvPr>
        </p:nvSpPr>
        <p:spPr>
          <a:xfrm>
            <a:off x="731520" y="5486400"/>
            <a:ext cx="6949440" cy="548640"/>
          </a:xfrm>
          <a:prstGeom prst="rect">
            <a:avLst/>
          </a:prstGeom>
          <a:noFill/>
          <a:ln/>
        </p:spPr>
        <p:txBody>
          <a:bodyPr wrap="square" rtlCol="0"/>
          <a:lstStyle>
            <a:lvl1pPr algn="l" indent="0" marL="0">
              <a:buNone/>
              <a:defRPr lang="en-US" sz="1400" dirty="0">
                <a:solidFill>
                  <a:schemeClr val="accent5"/>
                </a:solidFill>
              </a:defRPr>
            </a:lvl1pPr>
          </a:lstStyle>
          <a:p>
            <a:pPr algn="l" indent="0" marL="0">
              <a:buNone/>
            </a:pPr>
            <a:r>
              <a:rPr lang="en-US" sz="1400" dirty="0">
                <a:solidFill>
                  <a:schemeClr val="accent5"/>
                </a:solidFill>
              </a:rPr>
              <a:t>Round · Date · Presenter</a:t>
            </a: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7315200" cy="320040"/>
          </a:xfrm>
          <a:prstGeom prst="rect">
            <a:avLst/>
          </a:prstGeom>
          <a:noFill/>
          <a:ln/>
        </p:spPr>
        <p:txBody>
          <a:bodyPr wrap="square" lIns="0" tIns="0" rIns="0" bIns="0" rtlCol="0" anchor="ctr"/>
          <a:lstStyle/>
          <a:p>
            <a:pPr indent="0" marL="0">
              <a:buNone/>
            </a:pPr>
            <a:r>
              <a:rPr lang="en-US" sz="1000" dirty="0">
                <a:solidFill>
                  <a:schemeClr val="accent5"/>
                </a:solidFill>
              </a:rPr>
              <a:t>YOUR COMPANY  ·  Investor Presentation  ·  Confidential</a:t>
            </a:r>
            <a:endParaRPr lang="en-US" sz="1000" dirty="0"/>
          </a:p>
        </p:txBody>
      </p:sp>
      <p:sp>
        <p:nvSpPr>
          <p:cNvPr id="3" name="Text 1"/>
          <p:cNvSpPr/>
          <p:nvPr>
            <p:ph idx="101" type="body" hasCustomPrompt="1"/>
          </p:nvPr>
        </p:nvSpPr>
        <p:spPr>
          <a:xfrm>
            <a:off x="548640" y="411480"/>
            <a:ext cx="8229600" cy="320040"/>
          </a:xfrm>
          <a:prstGeom prst="rect">
            <a:avLst/>
          </a:prstGeom>
          <a:noFill/>
          <a:ln/>
        </p:spPr>
        <p:txBody>
          <a:bodyPr wrap="square" rtlCol="0"/>
          <a:lstStyle>
            <a:lvl1pPr algn="l" indent="0" marL="0">
              <a:buNone/>
              <a:defRPr lang="en-US" sz="1200" b="1" spc="300" kern="0" dirty="0">
                <a:solidFill>
                  <a:schemeClr val="accent1"/>
                </a:solidFill>
              </a:defRPr>
            </a:lvl1pPr>
          </a:lstStyle>
          <a:p>
            <a:pPr algn="l" indent="0" marL="0">
              <a:buNone/>
            </a:pPr>
            <a:r>
              <a:rPr lang="en-US" sz="1200" b="1" spc="300" kern="0" dirty="0">
                <a:solidFill>
                  <a:schemeClr val="accent1"/>
                </a:solidFill>
              </a:rPr>
              <a:t>SECTION</a:t>
            </a:r>
            <a:endParaRPr lang="en-US" sz="1200" dirty="0"/>
          </a:p>
        </p:txBody>
      </p:sp>
      <p:sp>
        <p:nvSpPr>
          <p:cNvPr id="4" name="Text 1"/>
          <p:cNvSpPr/>
          <p:nvPr>
            <p:ph idx="102" type="title" hasCustomPrompt="1"/>
          </p:nvPr>
        </p:nvSpPr>
        <p:spPr>
          <a:xfrm>
            <a:off x="548640" y="731520"/>
            <a:ext cx="11064240" cy="77724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r>
              <a:rPr lang="en-US" sz="3200" b="1" dirty="0">
                <a:solidFill>
                  <a:schemeClr val="tx2"/>
                </a:solidFill>
              </a:rPr>
              <a:t>Slide title</a:t>
            </a:r>
            <a:endParaRPr lang="en-US" sz="32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3.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image" Target="../media/image-13-3.png"/><Relationship Id="rId5" Type="http://schemas.openxmlformats.org/officeDocument/2006/relationships/image" Target="../media/image-13-4.png"/><Relationship Id="rId6" Type="http://schemas.openxmlformats.org/officeDocument/2006/relationships/slideLayout" Target="../slideLayouts/slideLayout3.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Deco circle large"/>
          <p:cNvSpPr/>
          <p:nvPr/>
        </p:nvSpPr>
        <p:spPr>
          <a:xfrm>
            <a:off x="8138160" y="-1463040"/>
            <a:ext cx="5852160" cy="5852160"/>
          </a:xfrm>
          <a:prstGeom prst="ellipse">
            <a:avLst/>
          </a:prstGeom>
          <a:solidFill>
            <a:schemeClr val="accent6"/>
          </a:solidFill>
          <a:ln w="12700">
            <a:solidFill>
              <a:schemeClr val="accent6"/>
            </a:solidFill>
            <a:prstDash val="solid"/>
          </a:ln>
        </p:spPr>
      </p:sp>
      <p:sp>
        <p:nvSpPr>
          <p:cNvPr id="3" name="Deco circle accent"/>
          <p:cNvSpPr/>
          <p:nvPr/>
        </p:nvSpPr>
        <p:spPr>
          <a:xfrm>
            <a:off x="9692640" y="3566160"/>
            <a:ext cx="3840480" cy="3840480"/>
          </a:xfrm>
          <a:prstGeom prst="ellipse">
            <a:avLst/>
          </a:prstGeom>
          <a:solidFill>
            <a:schemeClr val="accent1"/>
          </a:solidFill>
          <a:ln w="12700">
            <a:solidFill>
              <a:schemeClr val="accent1"/>
            </a:solidFill>
            <a:prstDash val="solid"/>
          </a:ln>
        </p:spPr>
      </p:sp>
      <p:sp>
        <p:nvSpPr>
          <p:cNvPr id="4" name="Deco circle small"/>
          <p:cNvSpPr/>
          <p:nvPr/>
        </p:nvSpPr>
        <p:spPr>
          <a:xfrm>
            <a:off x="8412480" y="4480560"/>
            <a:ext cx="1188720" cy="1188720"/>
          </a:xfrm>
          <a:prstGeom prst="ellipse">
            <a:avLst/>
          </a:prstGeom>
          <a:solidFill>
            <a:schemeClr val="accent4"/>
          </a:solidFill>
          <a:ln w="12700">
            <a:solidFill>
              <a:schemeClr val="accent4"/>
            </a:solidFill>
            <a:prstDash val="solid"/>
          </a:ln>
        </p:spPr>
      </p:sp>
      <p:sp>
        <p:nvSpPr>
          <p:cNvPr id="5" name="Text 0"/>
          <p:cNvSpPr/>
          <p:nvPr>
            <p:ph idx="100" type="body" hasCustomPrompt="1"/>
          </p:nvPr>
        </p:nvSpPr>
        <p:spPr>
          <a:xfrm>
            <a:off x="731520" y="1600200"/>
            <a:ext cx="6949440" cy="411480"/>
          </a:xfrm>
          <a:prstGeom prst="rect">
            <a:avLst/>
          </a:prstGeom>
          <a:noFill/>
          <a:ln/>
        </p:spPr>
        <p:txBody>
          <a:bodyPr wrap="square" lIns="0" tIns="0" rIns="0" bIns="0" rtlCol="0" anchor="ctr"/>
          <a:lstStyle/>
          <a:p>
            <a:pPr algn="l" indent="0" marL="0">
              <a:buNone/>
            </a:pPr>
            <a:r>
              <a:rPr lang="en-US" sz="1400" b="1" spc="300" kern="0" dirty="0">
                <a:solidFill>
                  <a:schemeClr val="accent1"/>
                </a:solidFill>
              </a:rPr>
              <a:t>INVESTOR PRESENTATION</a:t>
            </a:r>
            <a:endParaRPr lang="en-US" sz="1400" dirty="0"/>
          </a:p>
        </p:txBody>
      </p:sp>
      <p:sp>
        <p:nvSpPr>
          <p:cNvPr id="6" name="Text 0"/>
          <p:cNvSpPr/>
          <p:nvPr>
            <p:ph idx="101" type="title" hasCustomPrompt="1"/>
          </p:nvPr>
        </p:nvSpPr>
        <p:spPr>
          <a:xfrm>
            <a:off x="731520" y="2057400"/>
            <a:ext cx="7315200" cy="1737360"/>
          </a:xfrm>
          <a:prstGeom prst="rect">
            <a:avLst/>
          </a:prstGeom>
          <a:noFill/>
          <a:ln/>
        </p:spPr>
        <p:txBody>
          <a:bodyPr wrap="square" lIns="0" tIns="0" rIns="0" bIns="0" rtlCol="0" anchor="t"/>
          <a:lstStyle/>
          <a:p>
            <a:pPr algn="l" indent="0" marL="0">
              <a:buNone/>
            </a:pPr>
            <a:r>
              <a:rPr lang="en-US" sz="5400" b="1" dirty="0">
                <a:solidFill>
                  <a:schemeClr val="bg1"/>
                </a:solidFill>
              </a:rPr>
              <a:t>Your Company</a:t>
            </a:r>
            <a:endParaRPr lang="en-US" sz="5400" dirty="0"/>
          </a:p>
        </p:txBody>
      </p:sp>
      <p:sp>
        <p:nvSpPr>
          <p:cNvPr id="7" name="Text 0"/>
          <p:cNvSpPr/>
          <p:nvPr>
            <p:ph idx="102" type="body" hasCustomPrompt="1"/>
          </p:nvPr>
        </p:nvSpPr>
        <p:spPr>
          <a:xfrm>
            <a:off x="731520" y="3840480"/>
            <a:ext cx="6949440" cy="822960"/>
          </a:xfrm>
          <a:prstGeom prst="rect">
            <a:avLst/>
          </a:prstGeom>
          <a:noFill/>
          <a:ln/>
        </p:spPr>
        <p:txBody>
          <a:bodyPr wrap="square" lIns="0" tIns="0" rIns="0" bIns="0" rtlCol="0" anchor="t"/>
          <a:lstStyle/>
          <a:p>
            <a:pPr algn="l" indent="0" marL="0">
              <a:buNone/>
            </a:pPr>
            <a:r>
              <a:rPr lang="en-US" sz="2200" dirty="0">
                <a:solidFill>
                  <a:schemeClr val="bg2"/>
                </a:solidFill>
              </a:rPr>
              <a:t>The one-line promise of what you do and for whom</a:t>
            </a:r>
            <a:endParaRPr lang="en-US" sz="2200" dirty="0"/>
          </a:p>
        </p:txBody>
      </p:sp>
      <p:sp>
        <p:nvSpPr>
          <p:cNvPr id="8" name="Text 0"/>
          <p:cNvSpPr/>
          <p:nvPr>
            <p:ph idx="103" type="body" hasCustomPrompt="1"/>
          </p:nvPr>
        </p:nvSpPr>
        <p:spPr>
          <a:xfrm>
            <a:off x="731520" y="5486400"/>
            <a:ext cx="6949440" cy="548640"/>
          </a:xfrm>
          <a:prstGeom prst="rect">
            <a:avLst/>
          </a:prstGeom>
          <a:noFill/>
          <a:ln/>
        </p:spPr>
        <p:txBody>
          <a:bodyPr wrap="square" lIns="0" tIns="0" rIns="0" bIns="0" rtlCol="0" anchor="ctr"/>
          <a:lstStyle/>
          <a:p>
            <a:pPr algn="l" indent="0" marL="0">
              <a:buNone/>
            </a:pPr>
            <a:r>
              <a:rPr lang="en-US" sz="1400" dirty="0">
                <a:solidFill>
                  <a:schemeClr val="accent5"/>
                </a:solidFill>
              </a:rPr>
              <a:t>Seed Round  ·  Month 2026  ·  Founder Name, CEO</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AT A GLANCE</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We help [customer] solve [problem] — and it is working</a:t>
            </a:r>
            <a:endParaRPr lang="en-US" sz="3200" dirty="0"/>
          </a:p>
        </p:txBody>
      </p:sp>
      <p:sp>
        <p:nvSpPr>
          <p:cNvPr id="5" name="obj1"/>
          <p:cNvSpPr txBox="1"/>
          <p:nvPr/>
        </p:nvSpPr>
        <p:spPr>
          <a:xfrm>
            <a:off x="548640" y="1737360"/>
            <a:ext cx="11064240" cy="868680"/>
          </a:xfrm>
          <a:prstGeom prst="rect">
            <a:avLst/>
          </a:prstGeom>
          <a:noFill/>
          <a:ln/>
        </p:spPr>
        <p:txBody>
          <a:bodyPr wrap="square" lIns="0" tIns="0" rIns="0" bIns="0" rtlCol="0" anchor="t"/>
          <a:lstStyle/>
          <a:p>
            <a:pPr indent="0" marL="0">
              <a:buNone/>
            </a:pPr>
            <a:r>
              <a:rPr lang="en-US" sz="1700" dirty="0">
                <a:solidFill>
                  <a:schemeClr val="tx1"/>
                </a:solidFill>
              </a:rPr>
              <a:t>A short paragraph that summarises the opportunity: who the customer is, the painful problem they face, how your product solves it, and why your team will win. Keep it to three sentences.</a:t>
            </a:r>
            <a:endParaRPr lang="en-US" sz="1700" dirty="0"/>
          </a:p>
        </p:txBody>
      </p:sp>
      <p:sp>
        <p:nvSpPr>
          <p:cNvPr id="6" name="obj2"/>
          <p:cNvSpPr/>
          <p:nvPr/>
        </p:nvSpPr>
        <p:spPr>
          <a:xfrm>
            <a:off x="548640" y="2880360"/>
            <a:ext cx="2578608" cy="2926080"/>
          </a:xfrm>
          <a:prstGeom prst="roundRect">
            <a:avLst>
              <a:gd name="adj" fmla="val 4255"/>
            </a:avLst>
          </a:prstGeom>
          <a:solidFill>
            <a:schemeClr val="bg2"/>
          </a:solidFill>
          <a:ln w="12700">
            <a:solidFill>
              <a:schemeClr val="bg2"/>
            </a:solidFill>
            <a:prstDash val="solid"/>
          </a:ln>
        </p:spPr>
      </p:sp>
      <p:sp>
        <p:nvSpPr>
          <p:cNvPr id="7" name="obj3"/>
          <p:cNvSpPr/>
          <p:nvPr/>
        </p:nvSpPr>
        <p:spPr>
          <a:xfrm>
            <a:off x="868680" y="3200400"/>
            <a:ext cx="457200" cy="457200"/>
          </a:xfrm>
          <a:prstGeom prst="ellipse">
            <a:avLst/>
          </a:prstGeom>
          <a:solidFill>
            <a:schemeClr val="accent1"/>
          </a:solidFill>
          <a:ln w="12700">
            <a:solidFill>
              <a:schemeClr val="accent1"/>
            </a:solidFill>
            <a:prstDash val="solid"/>
          </a:ln>
        </p:spPr>
      </p:sp>
      <p:sp>
        <p:nvSpPr>
          <p:cNvPr id="8" name="obj4"/>
          <p:cNvSpPr txBox="1"/>
          <p:nvPr/>
        </p:nvSpPr>
        <p:spPr>
          <a:xfrm>
            <a:off x="868680" y="3886200"/>
            <a:ext cx="2103120" cy="914400"/>
          </a:xfrm>
          <a:prstGeom prst="rect">
            <a:avLst/>
          </a:prstGeom>
          <a:noFill/>
          <a:ln/>
        </p:spPr>
        <p:txBody>
          <a:bodyPr wrap="square" lIns="0" tIns="0" rIns="0" bIns="0" rtlCol="0" anchor="ctr"/>
          <a:lstStyle/>
          <a:p>
            <a:pPr indent="0" marL="0">
              <a:buNone/>
            </a:pPr>
            <a:r>
              <a:rPr lang="en-US" sz="4800" b="1" dirty="0">
                <a:solidFill>
                  <a:schemeClr val="tx2"/>
                </a:solidFill>
              </a:rPr>
              <a:t>$1.2M</a:t>
            </a:r>
            <a:endParaRPr lang="en-US" sz="4800" dirty="0"/>
          </a:p>
        </p:txBody>
      </p:sp>
      <p:sp>
        <p:nvSpPr>
          <p:cNvPr id="9" name="obj5"/>
          <p:cNvSpPr txBox="1"/>
          <p:nvPr/>
        </p:nvSpPr>
        <p:spPr>
          <a:xfrm>
            <a:off x="868680" y="4892040"/>
            <a:ext cx="2103120" cy="640080"/>
          </a:xfrm>
          <a:prstGeom prst="rect">
            <a:avLst/>
          </a:prstGeom>
          <a:noFill/>
          <a:ln/>
        </p:spPr>
        <p:txBody>
          <a:bodyPr wrap="square" lIns="0" tIns="0" rIns="0" bIns="0" rtlCol="0" anchor="t"/>
          <a:lstStyle/>
          <a:p>
            <a:pPr indent="0" marL="0">
              <a:buNone/>
            </a:pPr>
            <a:r>
              <a:rPr lang="en-US" sz="1500" dirty="0">
                <a:solidFill>
                  <a:schemeClr val="accent5"/>
                </a:solidFill>
              </a:rPr>
              <a:t>Annual recurring revenue</a:t>
            </a:r>
            <a:endParaRPr lang="en-US" sz="1500" dirty="0"/>
          </a:p>
        </p:txBody>
      </p:sp>
      <p:sp>
        <p:nvSpPr>
          <p:cNvPr id="10" name="obj6"/>
          <p:cNvSpPr/>
          <p:nvPr/>
        </p:nvSpPr>
        <p:spPr>
          <a:xfrm>
            <a:off x="3364992" y="2880360"/>
            <a:ext cx="2578608" cy="2926080"/>
          </a:xfrm>
          <a:prstGeom prst="roundRect">
            <a:avLst>
              <a:gd name="adj" fmla="val 4255"/>
            </a:avLst>
          </a:prstGeom>
          <a:solidFill>
            <a:schemeClr val="bg2"/>
          </a:solidFill>
          <a:ln w="12700">
            <a:solidFill>
              <a:schemeClr val="bg2"/>
            </a:solidFill>
            <a:prstDash val="solid"/>
          </a:ln>
        </p:spPr>
      </p:sp>
      <p:sp>
        <p:nvSpPr>
          <p:cNvPr id="11" name="obj7"/>
          <p:cNvSpPr/>
          <p:nvPr/>
        </p:nvSpPr>
        <p:spPr>
          <a:xfrm>
            <a:off x="3685032" y="3200400"/>
            <a:ext cx="457200" cy="457200"/>
          </a:xfrm>
          <a:prstGeom prst="ellipse">
            <a:avLst/>
          </a:prstGeom>
          <a:solidFill>
            <a:schemeClr val="accent2"/>
          </a:solidFill>
          <a:ln w="12700">
            <a:solidFill>
              <a:schemeClr val="accent2"/>
            </a:solidFill>
            <a:prstDash val="solid"/>
          </a:ln>
        </p:spPr>
      </p:sp>
      <p:sp>
        <p:nvSpPr>
          <p:cNvPr id="12" name="obj8"/>
          <p:cNvSpPr txBox="1"/>
          <p:nvPr/>
        </p:nvSpPr>
        <p:spPr>
          <a:xfrm>
            <a:off x="3685032" y="3886200"/>
            <a:ext cx="2103120" cy="914400"/>
          </a:xfrm>
          <a:prstGeom prst="rect">
            <a:avLst/>
          </a:prstGeom>
          <a:noFill/>
          <a:ln/>
        </p:spPr>
        <p:txBody>
          <a:bodyPr wrap="square" lIns="0" tIns="0" rIns="0" bIns="0" rtlCol="0" anchor="ctr"/>
          <a:lstStyle/>
          <a:p>
            <a:pPr indent="0" marL="0">
              <a:buNone/>
            </a:pPr>
            <a:r>
              <a:rPr lang="en-US" sz="4800" b="1" dirty="0">
                <a:solidFill>
                  <a:schemeClr val="tx2"/>
                </a:solidFill>
              </a:rPr>
              <a:t>3.4×</a:t>
            </a:r>
            <a:endParaRPr lang="en-US" sz="4800" dirty="0"/>
          </a:p>
        </p:txBody>
      </p:sp>
      <p:sp>
        <p:nvSpPr>
          <p:cNvPr id="13" name="obj9"/>
          <p:cNvSpPr txBox="1"/>
          <p:nvPr/>
        </p:nvSpPr>
        <p:spPr>
          <a:xfrm>
            <a:off x="3685032" y="4892040"/>
            <a:ext cx="2103120" cy="640080"/>
          </a:xfrm>
          <a:prstGeom prst="rect">
            <a:avLst/>
          </a:prstGeom>
          <a:noFill/>
          <a:ln/>
        </p:spPr>
        <p:txBody>
          <a:bodyPr wrap="square" lIns="0" tIns="0" rIns="0" bIns="0" rtlCol="0" anchor="t"/>
          <a:lstStyle/>
          <a:p>
            <a:pPr indent="0" marL="0">
              <a:buNone/>
            </a:pPr>
            <a:r>
              <a:rPr lang="en-US" sz="1500" dirty="0">
                <a:solidFill>
                  <a:schemeClr val="accent5"/>
                </a:solidFill>
              </a:rPr>
              <a:t>Year-on-year growth</a:t>
            </a:r>
            <a:endParaRPr lang="en-US" sz="1500" dirty="0"/>
          </a:p>
        </p:txBody>
      </p:sp>
      <p:sp>
        <p:nvSpPr>
          <p:cNvPr id="14" name="obj10"/>
          <p:cNvSpPr/>
          <p:nvPr/>
        </p:nvSpPr>
        <p:spPr>
          <a:xfrm>
            <a:off x="6181344" y="2880360"/>
            <a:ext cx="2578608" cy="2926080"/>
          </a:xfrm>
          <a:prstGeom prst="roundRect">
            <a:avLst>
              <a:gd name="adj" fmla="val 4255"/>
            </a:avLst>
          </a:prstGeom>
          <a:solidFill>
            <a:schemeClr val="bg2"/>
          </a:solidFill>
          <a:ln w="12700">
            <a:solidFill>
              <a:schemeClr val="bg2"/>
            </a:solidFill>
            <a:prstDash val="solid"/>
          </a:ln>
        </p:spPr>
      </p:sp>
      <p:sp>
        <p:nvSpPr>
          <p:cNvPr id="15" name="obj11"/>
          <p:cNvSpPr/>
          <p:nvPr/>
        </p:nvSpPr>
        <p:spPr>
          <a:xfrm>
            <a:off x="6501384" y="3200400"/>
            <a:ext cx="457200" cy="457200"/>
          </a:xfrm>
          <a:prstGeom prst="ellipse">
            <a:avLst/>
          </a:prstGeom>
          <a:solidFill>
            <a:schemeClr val="accent3"/>
          </a:solidFill>
          <a:ln w="12700">
            <a:solidFill>
              <a:schemeClr val="accent3"/>
            </a:solidFill>
            <a:prstDash val="solid"/>
          </a:ln>
        </p:spPr>
      </p:sp>
      <p:sp>
        <p:nvSpPr>
          <p:cNvPr id="16" name="obj12"/>
          <p:cNvSpPr txBox="1"/>
          <p:nvPr/>
        </p:nvSpPr>
        <p:spPr>
          <a:xfrm>
            <a:off x="6501384" y="3886200"/>
            <a:ext cx="2103120" cy="914400"/>
          </a:xfrm>
          <a:prstGeom prst="rect">
            <a:avLst/>
          </a:prstGeom>
          <a:noFill/>
          <a:ln/>
        </p:spPr>
        <p:txBody>
          <a:bodyPr wrap="square" lIns="0" tIns="0" rIns="0" bIns="0" rtlCol="0" anchor="ctr"/>
          <a:lstStyle/>
          <a:p>
            <a:pPr indent="0" marL="0">
              <a:buNone/>
            </a:pPr>
            <a:r>
              <a:rPr lang="en-US" sz="4800" b="1" dirty="0">
                <a:solidFill>
                  <a:schemeClr val="tx2"/>
                </a:solidFill>
              </a:rPr>
              <a:t>140+</a:t>
            </a:r>
            <a:endParaRPr lang="en-US" sz="4800" dirty="0"/>
          </a:p>
        </p:txBody>
      </p:sp>
      <p:sp>
        <p:nvSpPr>
          <p:cNvPr id="17" name="obj13"/>
          <p:cNvSpPr txBox="1"/>
          <p:nvPr/>
        </p:nvSpPr>
        <p:spPr>
          <a:xfrm>
            <a:off x="6501384" y="4892040"/>
            <a:ext cx="2103120" cy="640080"/>
          </a:xfrm>
          <a:prstGeom prst="rect">
            <a:avLst/>
          </a:prstGeom>
          <a:noFill/>
          <a:ln/>
        </p:spPr>
        <p:txBody>
          <a:bodyPr wrap="square" lIns="0" tIns="0" rIns="0" bIns="0" rtlCol="0" anchor="t"/>
          <a:lstStyle/>
          <a:p>
            <a:pPr indent="0" marL="0">
              <a:buNone/>
            </a:pPr>
            <a:r>
              <a:rPr lang="en-US" sz="1500" dirty="0">
                <a:solidFill>
                  <a:schemeClr val="accent5"/>
                </a:solidFill>
              </a:rPr>
              <a:t>Paying business customers</a:t>
            </a:r>
            <a:endParaRPr lang="en-US" sz="1500" dirty="0"/>
          </a:p>
        </p:txBody>
      </p:sp>
      <p:sp>
        <p:nvSpPr>
          <p:cNvPr id="18" name="obj14"/>
          <p:cNvSpPr/>
          <p:nvPr/>
        </p:nvSpPr>
        <p:spPr>
          <a:xfrm>
            <a:off x="8997696" y="2880360"/>
            <a:ext cx="2578608" cy="2926080"/>
          </a:xfrm>
          <a:prstGeom prst="roundRect">
            <a:avLst>
              <a:gd name="adj" fmla="val 4255"/>
            </a:avLst>
          </a:prstGeom>
          <a:solidFill>
            <a:schemeClr val="bg2"/>
          </a:solidFill>
          <a:ln w="12700">
            <a:solidFill>
              <a:schemeClr val="bg2"/>
            </a:solidFill>
            <a:prstDash val="solid"/>
          </a:ln>
        </p:spPr>
      </p:sp>
      <p:sp>
        <p:nvSpPr>
          <p:cNvPr id="19" name="obj15"/>
          <p:cNvSpPr/>
          <p:nvPr/>
        </p:nvSpPr>
        <p:spPr>
          <a:xfrm>
            <a:off x="9317736" y="3200400"/>
            <a:ext cx="457200" cy="457200"/>
          </a:xfrm>
          <a:prstGeom prst="ellipse">
            <a:avLst/>
          </a:prstGeom>
          <a:solidFill>
            <a:schemeClr val="accent4"/>
          </a:solidFill>
          <a:ln w="12700">
            <a:solidFill>
              <a:schemeClr val="accent4"/>
            </a:solidFill>
            <a:prstDash val="solid"/>
          </a:ln>
        </p:spPr>
      </p:sp>
      <p:sp>
        <p:nvSpPr>
          <p:cNvPr id="20" name="obj16"/>
          <p:cNvSpPr txBox="1"/>
          <p:nvPr/>
        </p:nvSpPr>
        <p:spPr>
          <a:xfrm>
            <a:off x="9317736" y="3886200"/>
            <a:ext cx="2103120" cy="914400"/>
          </a:xfrm>
          <a:prstGeom prst="rect">
            <a:avLst/>
          </a:prstGeom>
          <a:noFill/>
          <a:ln/>
        </p:spPr>
        <p:txBody>
          <a:bodyPr wrap="square" lIns="0" tIns="0" rIns="0" bIns="0" rtlCol="0" anchor="ctr"/>
          <a:lstStyle/>
          <a:p>
            <a:pPr indent="0" marL="0">
              <a:buNone/>
            </a:pPr>
            <a:r>
              <a:rPr lang="en-US" sz="4800" b="1" dirty="0">
                <a:solidFill>
                  <a:schemeClr val="tx2"/>
                </a:solidFill>
              </a:rPr>
              <a:t>$2.5M</a:t>
            </a:r>
            <a:endParaRPr lang="en-US" sz="4800" dirty="0"/>
          </a:p>
        </p:txBody>
      </p:sp>
      <p:sp>
        <p:nvSpPr>
          <p:cNvPr id="21" name="obj17"/>
          <p:cNvSpPr txBox="1"/>
          <p:nvPr/>
        </p:nvSpPr>
        <p:spPr>
          <a:xfrm>
            <a:off x="9317736" y="4892040"/>
            <a:ext cx="2103120" cy="640080"/>
          </a:xfrm>
          <a:prstGeom prst="rect">
            <a:avLst/>
          </a:prstGeom>
          <a:noFill/>
          <a:ln/>
        </p:spPr>
        <p:txBody>
          <a:bodyPr wrap="square" lIns="0" tIns="0" rIns="0" bIns="0" rtlCol="0" anchor="t"/>
          <a:lstStyle/>
          <a:p>
            <a:pPr indent="0" marL="0">
              <a:buNone/>
            </a:pPr>
            <a:r>
              <a:rPr lang="en-US" sz="1500" dirty="0">
                <a:solidFill>
                  <a:schemeClr val="accent5"/>
                </a:solidFill>
              </a:rPr>
              <a:t>Seed round being raised</a:t>
            </a:r>
            <a:endParaRPr lang="en-US" sz="15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01  ·  THE PROBLEM</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Customers lose time and money to an outdated process</a:t>
            </a:r>
            <a:endParaRPr lang="en-US" sz="3200" dirty="0"/>
          </a:p>
        </p:txBody>
      </p:sp>
      <p:sp>
        <p:nvSpPr>
          <p:cNvPr id="5" name="obj18"/>
          <p:cNvSpPr/>
          <p:nvPr/>
        </p:nvSpPr>
        <p:spPr>
          <a:xfrm>
            <a:off x="548640" y="1783080"/>
            <a:ext cx="3931920" cy="4206240"/>
          </a:xfrm>
          <a:prstGeom prst="roundRect">
            <a:avLst>
              <a:gd name="adj" fmla="val 2791"/>
            </a:avLst>
          </a:prstGeom>
          <a:solidFill>
            <a:schemeClr val="tx2"/>
          </a:solidFill>
          <a:ln w="12700">
            <a:solidFill>
              <a:schemeClr val="tx2"/>
            </a:solidFill>
            <a:prstDash val="solid"/>
          </a:ln>
        </p:spPr>
      </p:sp>
      <p:sp>
        <p:nvSpPr>
          <p:cNvPr id="6" name="obj19"/>
          <p:cNvSpPr txBox="1"/>
          <p:nvPr/>
        </p:nvSpPr>
        <p:spPr>
          <a:xfrm>
            <a:off x="914400" y="2148840"/>
            <a:ext cx="3291840" cy="1280160"/>
          </a:xfrm>
          <a:prstGeom prst="rect">
            <a:avLst/>
          </a:prstGeom>
          <a:noFill/>
          <a:ln/>
        </p:spPr>
        <p:txBody>
          <a:bodyPr wrap="square" lIns="0" tIns="0" rIns="0" bIns="0" rtlCol="0" anchor="ctr"/>
          <a:lstStyle/>
          <a:p>
            <a:pPr indent="0" marL="0">
              <a:buNone/>
            </a:pPr>
            <a:r>
              <a:rPr lang="en-US" sz="8000" b="1" dirty="0">
                <a:solidFill>
                  <a:schemeClr val="accent1"/>
                </a:solidFill>
              </a:rPr>
              <a:t>68%</a:t>
            </a:r>
            <a:endParaRPr lang="en-US" sz="8000" dirty="0"/>
          </a:p>
        </p:txBody>
      </p:sp>
      <p:sp>
        <p:nvSpPr>
          <p:cNvPr id="7" name="obj20"/>
          <p:cNvSpPr txBox="1"/>
          <p:nvPr/>
        </p:nvSpPr>
        <p:spPr>
          <a:xfrm>
            <a:off x="914400" y="3520440"/>
            <a:ext cx="3200400" cy="1371600"/>
          </a:xfrm>
          <a:prstGeom prst="rect">
            <a:avLst/>
          </a:prstGeom>
          <a:noFill/>
          <a:ln/>
        </p:spPr>
        <p:txBody>
          <a:bodyPr wrap="square" lIns="0" tIns="0" rIns="0" bIns="0" rtlCol="0" anchor="t"/>
          <a:lstStyle/>
          <a:p>
            <a:pPr indent="0" marL="0">
              <a:buNone/>
            </a:pPr>
            <a:r>
              <a:rPr lang="en-US" sz="1800" dirty="0">
                <a:solidFill>
                  <a:schemeClr val="bg1"/>
                </a:solidFill>
              </a:rPr>
              <a:t>of [target customers] say [problem] costs them more than 10 hours every week</a:t>
            </a:r>
            <a:endParaRPr lang="en-US" sz="1800" dirty="0"/>
          </a:p>
        </p:txBody>
      </p:sp>
      <p:sp>
        <p:nvSpPr>
          <p:cNvPr id="8" name="obj21"/>
          <p:cNvSpPr txBox="1"/>
          <p:nvPr/>
        </p:nvSpPr>
        <p:spPr>
          <a:xfrm>
            <a:off x="914400" y="5257800"/>
            <a:ext cx="3200400" cy="365760"/>
          </a:xfrm>
          <a:prstGeom prst="rect">
            <a:avLst/>
          </a:prstGeom>
          <a:noFill/>
          <a:ln/>
        </p:spPr>
        <p:txBody>
          <a:bodyPr wrap="square" lIns="0" tIns="0" rIns="0" bIns="0" rtlCol="0" anchor="t"/>
          <a:lstStyle/>
          <a:p>
            <a:pPr indent="0" marL="0">
              <a:buNone/>
            </a:pPr>
            <a:r>
              <a:rPr lang="en-US" sz="1100" i="1" dirty="0">
                <a:solidFill>
                  <a:schemeClr val="accent5"/>
                </a:solidFill>
              </a:rPr>
              <a:t>Source: Name of survey or report, Year</a:t>
            </a:r>
            <a:endParaRPr lang="en-US" sz="1100" dirty="0"/>
          </a:p>
        </p:txBody>
      </p:sp>
      <p:sp>
        <p:nvSpPr>
          <p:cNvPr id="9" name="obj22"/>
          <p:cNvSpPr/>
          <p:nvPr/>
        </p:nvSpPr>
        <p:spPr>
          <a:xfrm>
            <a:off x="4937760" y="1920240"/>
            <a:ext cx="777240" cy="777240"/>
          </a:xfrm>
          <a:prstGeom prst="ellipse">
            <a:avLst/>
          </a:prstGeom>
          <a:solidFill>
            <a:schemeClr val="accent1"/>
          </a:solidFill>
          <a:ln w="12700">
            <a:solidFill>
              <a:schemeClr val="accent1"/>
            </a:solidFill>
            <a:prstDash val="solid"/>
          </a:ln>
        </p:spPr>
      </p:sp>
      <p:pic>
        <p:nvPicPr>
          <p:cNvPr id="10" name="obj23" descr="icon">    </p:cNvPr>
          <p:cNvPicPr>
            <a:picLocks noChangeAspect="1"/>
          </p:cNvPicPr>
          <p:nvPr/>
        </p:nvPicPr>
        <p:blipFill>
          <a:blip r:embed="rId1"/>
          <a:stretch>
            <a:fillRect/>
          </a:stretch>
        </p:blipFill>
        <p:spPr>
          <a:xfrm>
            <a:off x="5147615" y="2130095"/>
            <a:ext cx="357530" cy="357530"/>
          </a:xfrm>
          <a:prstGeom prst="rect">
            <a:avLst/>
          </a:prstGeom>
        </p:spPr>
      </p:pic>
      <p:sp>
        <p:nvSpPr>
          <p:cNvPr id="11" name="obj24"/>
          <p:cNvSpPr txBox="1"/>
          <p:nvPr/>
        </p:nvSpPr>
        <p:spPr>
          <a:xfrm>
            <a:off x="5989320" y="1856232"/>
            <a:ext cx="5577840" cy="411480"/>
          </a:xfrm>
          <a:prstGeom prst="rect">
            <a:avLst/>
          </a:prstGeom>
          <a:noFill/>
          <a:ln/>
        </p:spPr>
        <p:txBody>
          <a:bodyPr wrap="square" lIns="0" tIns="0" rIns="0" bIns="0" rtlCol="0" anchor="t"/>
          <a:lstStyle/>
          <a:p>
            <a:pPr indent="0" marL="0">
              <a:buNone/>
            </a:pPr>
            <a:r>
              <a:rPr lang="en-US" sz="2000" b="1" dirty="0">
                <a:solidFill>
                  <a:schemeClr val="tx2"/>
                </a:solidFill>
              </a:rPr>
              <a:t>Slow and manual</a:t>
            </a:r>
            <a:endParaRPr lang="en-US" sz="2000" dirty="0"/>
          </a:p>
        </p:txBody>
      </p:sp>
      <p:sp>
        <p:nvSpPr>
          <p:cNvPr id="12" name="obj25"/>
          <p:cNvSpPr txBox="1"/>
          <p:nvPr/>
        </p:nvSpPr>
        <p:spPr>
          <a:xfrm>
            <a:off x="5989320" y="2313432"/>
            <a:ext cx="5577840" cy="731520"/>
          </a:xfrm>
          <a:prstGeom prst="rect">
            <a:avLst/>
          </a:prstGeom>
          <a:noFill/>
          <a:ln/>
        </p:spPr>
        <p:txBody>
          <a:bodyPr wrap="square" lIns="0" tIns="0" rIns="0" bIns="0" rtlCol="0" anchor="t"/>
          <a:lstStyle/>
          <a:p>
            <a:pPr indent="0" marL="0">
              <a:buNone/>
            </a:pPr>
            <a:r>
              <a:rPr lang="en-US" sz="1500" dirty="0">
                <a:solidFill>
                  <a:schemeClr val="tx1"/>
                </a:solidFill>
              </a:rPr>
              <a:t>Describe the time wasted today and who carries the burden.</a:t>
            </a:r>
            <a:endParaRPr lang="en-US" sz="1500" dirty="0"/>
          </a:p>
        </p:txBody>
      </p:sp>
      <p:sp>
        <p:nvSpPr>
          <p:cNvPr id="13" name="obj26"/>
          <p:cNvSpPr/>
          <p:nvPr/>
        </p:nvSpPr>
        <p:spPr>
          <a:xfrm>
            <a:off x="4937760" y="3383280"/>
            <a:ext cx="777240" cy="777240"/>
          </a:xfrm>
          <a:prstGeom prst="ellipse">
            <a:avLst/>
          </a:prstGeom>
          <a:solidFill>
            <a:schemeClr val="accent1"/>
          </a:solidFill>
          <a:ln w="12700">
            <a:solidFill>
              <a:schemeClr val="accent1"/>
            </a:solidFill>
            <a:prstDash val="solid"/>
          </a:ln>
        </p:spPr>
      </p:sp>
      <p:pic>
        <p:nvPicPr>
          <p:cNvPr id="14" name="obj27" descr="icon">    </p:cNvPr>
          <p:cNvPicPr>
            <a:picLocks noChangeAspect="1"/>
          </p:cNvPicPr>
          <p:nvPr/>
        </p:nvPicPr>
        <p:blipFill>
          <a:blip r:embed="rId2"/>
          <a:stretch>
            <a:fillRect/>
          </a:stretch>
        </p:blipFill>
        <p:spPr>
          <a:xfrm>
            <a:off x="5147615" y="3593135"/>
            <a:ext cx="357530" cy="357530"/>
          </a:xfrm>
          <a:prstGeom prst="rect">
            <a:avLst/>
          </a:prstGeom>
        </p:spPr>
      </p:pic>
      <p:sp>
        <p:nvSpPr>
          <p:cNvPr id="15" name="obj28"/>
          <p:cNvSpPr txBox="1"/>
          <p:nvPr/>
        </p:nvSpPr>
        <p:spPr>
          <a:xfrm>
            <a:off x="5989320" y="3319272"/>
            <a:ext cx="5577840" cy="411480"/>
          </a:xfrm>
          <a:prstGeom prst="rect">
            <a:avLst/>
          </a:prstGeom>
          <a:noFill/>
          <a:ln/>
        </p:spPr>
        <p:txBody>
          <a:bodyPr wrap="square" lIns="0" tIns="0" rIns="0" bIns="0" rtlCol="0" anchor="t"/>
          <a:lstStyle/>
          <a:p>
            <a:pPr indent="0" marL="0">
              <a:buNone/>
            </a:pPr>
            <a:r>
              <a:rPr lang="en-US" sz="2000" b="1" dirty="0">
                <a:solidFill>
                  <a:schemeClr val="tx2"/>
                </a:solidFill>
              </a:rPr>
              <a:t>Expensive</a:t>
            </a:r>
            <a:endParaRPr lang="en-US" sz="2000" dirty="0"/>
          </a:p>
        </p:txBody>
      </p:sp>
      <p:sp>
        <p:nvSpPr>
          <p:cNvPr id="16" name="obj29"/>
          <p:cNvSpPr txBox="1"/>
          <p:nvPr/>
        </p:nvSpPr>
        <p:spPr>
          <a:xfrm>
            <a:off x="5989320" y="3776472"/>
            <a:ext cx="5577840" cy="731520"/>
          </a:xfrm>
          <a:prstGeom prst="rect">
            <a:avLst/>
          </a:prstGeom>
          <a:noFill/>
          <a:ln/>
        </p:spPr>
        <p:txBody>
          <a:bodyPr wrap="square" lIns="0" tIns="0" rIns="0" bIns="0" rtlCol="0" anchor="t"/>
          <a:lstStyle/>
          <a:p>
            <a:pPr indent="0" marL="0">
              <a:buNone/>
            </a:pPr>
            <a:r>
              <a:rPr lang="en-US" sz="1500" dirty="0">
                <a:solidFill>
                  <a:schemeClr val="tx1"/>
                </a:solidFill>
              </a:rPr>
              <a:t>Quantify the direct and hidden costs of the status quo.</a:t>
            </a:r>
            <a:endParaRPr lang="en-US" sz="1500" dirty="0"/>
          </a:p>
        </p:txBody>
      </p:sp>
      <p:sp>
        <p:nvSpPr>
          <p:cNvPr id="17" name="obj30"/>
          <p:cNvSpPr/>
          <p:nvPr/>
        </p:nvSpPr>
        <p:spPr>
          <a:xfrm>
            <a:off x="4937760" y="4846320"/>
            <a:ext cx="777240" cy="777240"/>
          </a:xfrm>
          <a:prstGeom prst="ellipse">
            <a:avLst/>
          </a:prstGeom>
          <a:solidFill>
            <a:schemeClr val="accent1"/>
          </a:solidFill>
          <a:ln w="12700">
            <a:solidFill>
              <a:schemeClr val="accent1"/>
            </a:solidFill>
            <a:prstDash val="solid"/>
          </a:ln>
        </p:spPr>
      </p:sp>
      <p:pic>
        <p:nvPicPr>
          <p:cNvPr id="18" name="obj31" descr="icon">    </p:cNvPr>
          <p:cNvPicPr>
            <a:picLocks noChangeAspect="1"/>
          </p:cNvPicPr>
          <p:nvPr/>
        </p:nvPicPr>
        <p:blipFill>
          <a:blip r:embed="rId3"/>
          <a:stretch>
            <a:fillRect/>
          </a:stretch>
        </p:blipFill>
        <p:spPr>
          <a:xfrm>
            <a:off x="5147615" y="5056175"/>
            <a:ext cx="357530" cy="357530"/>
          </a:xfrm>
          <a:prstGeom prst="rect">
            <a:avLst/>
          </a:prstGeom>
        </p:spPr>
      </p:pic>
      <p:sp>
        <p:nvSpPr>
          <p:cNvPr id="19" name="obj32"/>
          <p:cNvSpPr txBox="1"/>
          <p:nvPr/>
        </p:nvSpPr>
        <p:spPr>
          <a:xfrm>
            <a:off x="5989320" y="4782312"/>
            <a:ext cx="5577840" cy="411480"/>
          </a:xfrm>
          <a:prstGeom prst="rect">
            <a:avLst/>
          </a:prstGeom>
          <a:noFill/>
          <a:ln/>
        </p:spPr>
        <p:txBody>
          <a:bodyPr wrap="square" lIns="0" tIns="0" rIns="0" bIns="0" rtlCol="0" anchor="t"/>
          <a:lstStyle/>
          <a:p>
            <a:pPr indent="0" marL="0">
              <a:buNone/>
            </a:pPr>
            <a:r>
              <a:rPr lang="en-US" sz="2000" b="1" dirty="0">
                <a:solidFill>
                  <a:schemeClr val="tx2"/>
                </a:solidFill>
              </a:rPr>
              <a:t>Fragmented tools</a:t>
            </a:r>
            <a:endParaRPr lang="en-US" sz="2000" dirty="0"/>
          </a:p>
        </p:txBody>
      </p:sp>
      <p:sp>
        <p:nvSpPr>
          <p:cNvPr id="20" name="obj33"/>
          <p:cNvSpPr txBox="1"/>
          <p:nvPr/>
        </p:nvSpPr>
        <p:spPr>
          <a:xfrm>
            <a:off x="5989320" y="5239512"/>
            <a:ext cx="5577840" cy="731520"/>
          </a:xfrm>
          <a:prstGeom prst="rect">
            <a:avLst/>
          </a:prstGeom>
          <a:noFill/>
          <a:ln/>
        </p:spPr>
        <p:txBody>
          <a:bodyPr wrap="square" lIns="0" tIns="0" rIns="0" bIns="0" rtlCol="0" anchor="t"/>
          <a:lstStyle/>
          <a:p>
            <a:pPr indent="0" marL="0">
              <a:buNone/>
            </a:pPr>
            <a:r>
              <a:rPr lang="en-US" sz="1500" dirty="0">
                <a:solidFill>
                  <a:schemeClr val="tx1"/>
                </a:solidFill>
              </a:rPr>
              <a:t>Explain why existing workarounds fail or do not scale.</a:t>
            </a:r>
            <a:endParaRPr lang="en-US" sz="15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02  ·  OUR SOLUTION</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A simple platform that removes the problem end to end</a:t>
            </a:r>
            <a:endParaRPr lang="en-US" sz="3200" dirty="0"/>
          </a:p>
        </p:txBody>
      </p:sp>
      <p:sp>
        <p:nvSpPr>
          <p:cNvPr id="5" name="obj34"/>
          <p:cNvSpPr/>
          <p:nvPr/>
        </p:nvSpPr>
        <p:spPr>
          <a:xfrm>
            <a:off x="548640" y="1920240"/>
            <a:ext cx="731520" cy="731520"/>
          </a:xfrm>
          <a:prstGeom prst="ellipse">
            <a:avLst/>
          </a:prstGeom>
          <a:solidFill>
            <a:schemeClr val="accent2"/>
          </a:solidFill>
          <a:ln w="12700">
            <a:solidFill>
              <a:schemeClr val="accent2"/>
            </a:solidFill>
            <a:prstDash val="solid"/>
          </a:ln>
        </p:spPr>
      </p:sp>
      <p:pic>
        <p:nvPicPr>
          <p:cNvPr id="6" name="obj35" descr="icon">    </p:cNvPr>
          <p:cNvPicPr>
            <a:picLocks noChangeAspect="1"/>
          </p:cNvPicPr>
          <p:nvPr/>
        </p:nvPicPr>
        <p:blipFill>
          <a:blip r:embed="rId1"/>
          <a:stretch>
            <a:fillRect/>
          </a:stretch>
        </p:blipFill>
        <p:spPr>
          <a:xfrm>
            <a:off x="746150" y="2117750"/>
            <a:ext cx="336499" cy="336499"/>
          </a:xfrm>
          <a:prstGeom prst="rect">
            <a:avLst/>
          </a:prstGeom>
        </p:spPr>
      </p:pic>
      <p:sp>
        <p:nvSpPr>
          <p:cNvPr id="7" name="obj36"/>
          <p:cNvSpPr txBox="1"/>
          <p:nvPr/>
        </p:nvSpPr>
        <p:spPr>
          <a:xfrm>
            <a:off x="1508760" y="1847088"/>
            <a:ext cx="3840480" cy="411480"/>
          </a:xfrm>
          <a:prstGeom prst="rect">
            <a:avLst/>
          </a:prstGeom>
          <a:noFill/>
          <a:ln/>
        </p:spPr>
        <p:txBody>
          <a:bodyPr wrap="square" lIns="0" tIns="0" rIns="0" bIns="0" rtlCol="0" anchor="t"/>
          <a:lstStyle/>
          <a:p>
            <a:pPr indent="0" marL="0">
              <a:buNone/>
            </a:pPr>
            <a:r>
              <a:rPr lang="en-US" sz="2000" b="1" dirty="0">
                <a:solidFill>
                  <a:schemeClr val="tx2"/>
                </a:solidFill>
              </a:rPr>
              <a:t>10× faster</a:t>
            </a:r>
            <a:endParaRPr lang="en-US" sz="2000" dirty="0"/>
          </a:p>
        </p:txBody>
      </p:sp>
      <p:sp>
        <p:nvSpPr>
          <p:cNvPr id="8" name="obj37"/>
          <p:cNvSpPr txBox="1"/>
          <p:nvPr/>
        </p:nvSpPr>
        <p:spPr>
          <a:xfrm>
            <a:off x="1508760" y="2286000"/>
            <a:ext cx="3840480" cy="685800"/>
          </a:xfrm>
          <a:prstGeom prst="rect">
            <a:avLst/>
          </a:prstGeom>
          <a:noFill/>
          <a:ln/>
        </p:spPr>
        <p:txBody>
          <a:bodyPr wrap="square" lIns="0" tIns="0" rIns="0" bIns="0" rtlCol="0" anchor="t"/>
          <a:lstStyle/>
          <a:p>
            <a:pPr indent="0" marL="0">
              <a:buNone/>
            </a:pPr>
            <a:r>
              <a:rPr lang="en-US" sz="1500" dirty="0">
                <a:solidFill>
                  <a:schemeClr val="tx1"/>
                </a:solidFill>
              </a:rPr>
              <a:t>State the headline benefit in customer terms.</a:t>
            </a:r>
            <a:endParaRPr lang="en-US" sz="1500" dirty="0"/>
          </a:p>
        </p:txBody>
      </p:sp>
      <p:sp>
        <p:nvSpPr>
          <p:cNvPr id="9" name="obj38"/>
          <p:cNvSpPr/>
          <p:nvPr/>
        </p:nvSpPr>
        <p:spPr>
          <a:xfrm>
            <a:off x="548640" y="3337560"/>
            <a:ext cx="731520" cy="731520"/>
          </a:xfrm>
          <a:prstGeom prst="ellipse">
            <a:avLst/>
          </a:prstGeom>
          <a:solidFill>
            <a:schemeClr val="accent2"/>
          </a:solidFill>
          <a:ln w="12700">
            <a:solidFill>
              <a:schemeClr val="accent2"/>
            </a:solidFill>
            <a:prstDash val="solid"/>
          </a:ln>
        </p:spPr>
      </p:sp>
      <p:pic>
        <p:nvPicPr>
          <p:cNvPr id="10" name="obj39" descr="icon">    </p:cNvPr>
          <p:cNvPicPr>
            <a:picLocks noChangeAspect="1"/>
          </p:cNvPicPr>
          <p:nvPr/>
        </p:nvPicPr>
        <p:blipFill>
          <a:blip r:embed="rId2"/>
          <a:stretch>
            <a:fillRect/>
          </a:stretch>
        </p:blipFill>
        <p:spPr>
          <a:xfrm>
            <a:off x="746150" y="3535070"/>
            <a:ext cx="336499" cy="336499"/>
          </a:xfrm>
          <a:prstGeom prst="rect">
            <a:avLst/>
          </a:prstGeom>
        </p:spPr>
      </p:pic>
      <p:sp>
        <p:nvSpPr>
          <p:cNvPr id="11" name="obj40"/>
          <p:cNvSpPr txBox="1"/>
          <p:nvPr/>
        </p:nvSpPr>
        <p:spPr>
          <a:xfrm>
            <a:off x="1508760" y="3264408"/>
            <a:ext cx="3840480" cy="411480"/>
          </a:xfrm>
          <a:prstGeom prst="rect">
            <a:avLst/>
          </a:prstGeom>
          <a:noFill/>
          <a:ln/>
        </p:spPr>
        <p:txBody>
          <a:bodyPr wrap="square" lIns="0" tIns="0" rIns="0" bIns="0" rtlCol="0" anchor="t"/>
          <a:lstStyle/>
          <a:p>
            <a:pPr indent="0" marL="0">
              <a:buNone/>
            </a:pPr>
            <a:r>
              <a:rPr lang="en-US" sz="2000" b="1" dirty="0">
                <a:solidFill>
                  <a:schemeClr val="tx2"/>
                </a:solidFill>
              </a:rPr>
              <a:t>Reliable and compliant</a:t>
            </a:r>
            <a:endParaRPr lang="en-US" sz="2000" dirty="0"/>
          </a:p>
        </p:txBody>
      </p:sp>
      <p:sp>
        <p:nvSpPr>
          <p:cNvPr id="12" name="obj41"/>
          <p:cNvSpPr txBox="1"/>
          <p:nvPr/>
        </p:nvSpPr>
        <p:spPr>
          <a:xfrm>
            <a:off x="1508760" y="3703320"/>
            <a:ext cx="3840480" cy="685800"/>
          </a:xfrm>
          <a:prstGeom prst="rect">
            <a:avLst/>
          </a:prstGeom>
          <a:noFill/>
          <a:ln/>
        </p:spPr>
        <p:txBody>
          <a:bodyPr wrap="square" lIns="0" tIns="0" rIns="0" bIns="0" rtlCol="0" anchor="t"/>
          <a:lstStyle/>
          <a:p>
            <a:pPr indent="0" marL="0">
              <a:buNone/>
            </a:pPr>
            <a:r>
              <a:rPr lang="en-US" sz="1500" dirty="0">
                <a:solidFill>
                  <a:schemeClr val="tx1"/>
                </a:solidFill>
              </a:rPr>
              <a:t>Explain the trust, security or quality advantage.</a:t>
            </a:r>
            <a:endParaRPr lang="en-US" sz="1500" dirty="0"/>
          </a:p>
        </p:txBody>
      </p:sp>
      <p:sp>
        <p:nvSpPr>
          <p:cNvPr id="13" name="obj42"/>
          <p:cNvSpPr/>
          <p:nvPr/>
        </p:nvSpPr>
        <p:spPr>
          <a:xfrm>
            <a:off x="548640" y="4754880"/>
            <a:ext cx="731520" cy="731520"/>
          </a:xfrm>
          <a:prstGeom prst="ellipse">
            <a:avLst/>
          </a:prstGeom>
          <a:solidFill>
            <a:schemeClr val="accent2"/>
          </a:solidFill>
          <a:ln w="12700">
            <a:solidFill>
              <a:schemeClr val="accent2"/>
            </a:solidFill>
            <a:prstDash val="solid"/>
          </a:ln>
        </p:spPr>
      </p:sp>
      <p:pic>
        <p:nvPicPr>
          <p:cNvPr id="14" name="obj43" descr="icon">    </p:cNvPr>
          <p:cNvPicPr>
            <a:picLocks noChangeAspect="1"/>
          </p:cNvPicPr>
          <p:nvPr/>
        </p:nvPicPr>
        <p:blipFill>
          <a:blip r:embed="rId3"/>
          <a:stretch>
            <a:fillRect/>
          </a:stretch>
        </p:blipFill>
        <p:spPr>
          <a:xfrm>
            <a:off x="746150" y="4952390"/>
            <a:ext cx="336499" cy="336499"/>
          </a:xfrm>
          <a:prstGeom prst="rect">
            <a:avLst/>
          </a:prstGeom>
        </p:spPr>
      </p:pic>
      <p:sp>
        <p:nvSpPr>
          <p:cNvPr id="15" name="obj44"/>
          <p:cNvSpPr txBox="1"/>
          <p:nvPr/>
        </p:nvSpPr>
        <p:spPr>
          <a:xfrm>
            <a:off x="1508760" y="4681728"/>
            <a:ext cx="3840480" cy="411480"/>
          </a:xfrm>
          <a:prstGeom prst="rect">
            <a:avLst/>
          </a:prstGeom>
          <a:noFill/>
          <a:ln/>
        </p:spPr>
        <p:txBody>
          <a:bodyPr wrap="square" lIns="0" tIns="0" rIns="0" bIns="0" rtlCol="0" anchor="t"/>
          <a:lstStyle/>
          <a:p>
            <a:pPr indent="0" marL="0">
              <a:buNone/>
            </a:pPr>
            <a:r>
              <a:rPr lang="en-US" sz="2000" b="1" dirty="0">
                <a:solidFill>
                  <a:schemeClr val="tx2"/>
                </a:solidFill>
              </a:rPr>
              <a:t>Measurable ROI</a:t>
            </a:r>
            <a:endParaRPr lang="en-US" sz="2000" dirty="0"/>
          </a:p>
        </p:txBody>
      </p:sp>
      <p:sp>
        <p:nvSpPr>
          <p:cNvPr id="16" name="obj45"/>
          <p:cNvSpPr txBox="1"/>
          <p:nvPr/>
        </p:nvSpPr>
        <p:spPr>
          <a:xfrm>
            <a:off x="1508760" y="5120640"/>
            <a:ext cx="3840480" cy="685800"/>
          </a:xfrm>
          <a:prstGeom prst="rect">
            <a:avLst/>
          </a:prstGeom>
          <a:noFill/>
          <a:ln/>
        </p:spPr>
        <p:txBody>
          <a:bodyPr wrap="square" lIns="0" tIns="0" rIns="0" bIns="0" rtlCol="0" anchor="t"/>
          <a:lstStyle/>
          <a:p>
            <a:pPr indent="0" marL="0">
              <a:buNone/>
            </a:pPr>
            <a:r>
              <a:rPr lang="en-US" sz="1500" dirty="0">
                <a:solidFill>
                  <a:schemeClr val="tx1"/>
                </a:solidFill>
              </a:rPr>
              <a:t>Show the saving or revenue gain customers see.</a:t>
            </a:r>
            <a:endParaRPr lang="en-US" sz="1500" dirty="0"/>
          </a:p>
        </p:txBody>
      </p:sp>
      <p:sp>
        <p:nvSpPr>
          <p:cNvPr id="17" name="obj46"/>
          <p:cNvSpPr/>
          <p:nvPr/>
        </p:nvSpPr>
        <p:spPr>
          <a:xfrm>
            <a:off x="5760720" y="1783080"/>
            <a:ext cx="5852160" cy="4206240"/>
          </a:xfrm>
          <a:prstGeom prst="roundRect">
            <a:avLst>
              <a:gd name="adj" fmla="val 2609"/>
            </a:avLst>
          </a:prstGeom>
          <a:solidFill>
            <a:schemeClr val="bg2"/>
          </a:solidFill>
          <a:ln w="12700">
            <a:solidFill>
              <a:schemeClr val="bg2"/>
            </a:solidFill>
            <a:prstDash val="solid"/>
          </a:ln>
        </p:spPr>
      </p:sp>
      <p:pic>
        <p:nvPicPr>
          <p:cNvPr id="18" name="obj47" descr="image placeholder icon">    </p:cNvPr>
          <p:cNvPicPr>
            <a:picLocks noChangeAspect="1"/>
          </p:cNvPicPr>
          <p:nvPr/>
        </p:nvPicPr>
        <p:blipFill>
          <a:blip r:embed="rId4"/>
          <a:stretch>
            <a:fillRect/>
          </a:stretch>
        </p:blipFill>
        <p:spPr>
          <a:xfrm>
            <a:off x="8321040" y="3246120"/>
            <a:ext cx="731520" cy="731520"/>
          </a:xfrm>
          <a:prstGeom prst="rect">
            <a:avLst/>
          </a:prstGeom>
        </p:spPr>
      </p:pic>
      <p:sp>
        <p:nvSpPr>
          <p:cNvPr id="19" name="obj48"/>
          <p:cNvSpPr txBox="1"/>
          <p:nvPr/>
        </p:nvSpPr>
        <p:spPr>
          <a:xfrm>
            <a:off x="5760720" y="4114800"/>
            <a:ext cx="5852160" cy="411480"/>
          </a:xfrm>
          <a:prstGeom prst="rect">
            <a:avLst/>
          </a:prstGeom>
          <a:noFill/>
          <a:ln/>
        </p:spPr>
        <p:txBody>
          <a:bodyPr wrap="square" lIns="0" tIns="0" rIns="0" bIns="0" rtlCol="0" anchor="t"/>
          <a:lstStyle/>
          <a:p>
            <a:pPr algn="ctr" indent="0" marL="0">
              <a:buNone/>
            </a:pPr>
            <a:r>
              <a:rPr lang="en-US" sz="1500" dirty="0">
                <a:solidFill>
                  <a:schemeClr val="accent5"/>
                </a:solidFill>
              </a:rPr>
              <a:t>Product screenshot or demo image</a:t>
            </a:r>
            <a:endParaRPr lang="en-US" sz="15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03  ·  HOW IT WORKS</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Three steps from sign-up to results</a:t>
            </a:r>
            <a:endParaRPr lang="en-US" sz="3200" dirty="0"/>
          </a:p>
        </p:txBody>
      </p:sp>
      <p:sp>
        <p:nvSpPr>
          <p:cNvPr id="5" name="obj49"/>
          <p:cNvSpPr/>
          <p:nvPr/>
        </p:nvSpPr>
        <p:spPr>
          <a:xfrm>
            <a:off x="548640" y="1783080"/>
            <a:ext cx="3474720" cy="2971800"/>
          </a:xfrm>
          <a:prstGeom prst="roundRect">
            <a:avLst>
              <a:gd name="adj" fmla="val 3692"/>
            </a:avLst>
          </a:prstGeom>
          <a:solidFill>
            <a:schemeClr val="bg2"/>
          </a:solidFill>
          <a:ln w="12700">
            <a:solidFill>
              <a:schemeClr val="bg2"/>
            </a:solidFill>
            <a:prstDash val="solid"/>
          </a:ln>
        </p:spPr>
      </p:sp>
      <p:sp>
        <p:nvSpPr>
          <p:cNvPr id="6" name="obj50"/>
          <p:cNvSpPr/>
          <p:nvPr/>
        </p:nvSpPr>
        <p:spPr>
          <a:xfrm>
            <a:off x="868680" y="2103120"/>
            <a:ext cx="822960" cy="822960"/>
          </a:xfrm>
          <a:prstGeom prst="ellipse">
            <a:avLst/>
          </a:prstGeom>
          <a:solidFill>
            <a:schemeClr val="accent3"/>
          </a:solidFill>
          <a:ln w="12700">
            <a:solidFill>
              <a:schemeClr val="accent3"/>
            </a:solidFill>
            <a:prstDash val="solid"/>
          </a:ln>
        </p:spPr>
      </p:sp>
      <p:pic>
        <p:nvPicPr>
          <p:cNvPr id="7" name="obj51" descr="icon">    </p:cNvPr>
          <p:cNvPicPr>
            <a:picLocks noChangeAspect="1"/>
          </p:cNvPicPr>
          <p:nvPr/>
        </p:nvPicPr>
        <p:blipFill>
          <a:blip r:embed="rId1"/>
          <a:stretch>
            <a:fillRect/>
          </a:stretch>
        </p:blipFill>
        <p:spPr>
          <a:xfrm>
            <a:off x="1090879" y="2325319"/>
            <a:ext cx="378562" cy="378562"/>
          </a:xfrm>
          <a:prstGeom prst="rect">
            <a:avLst/>
          </a:prstGeom>
        </p:spPr>
      </p:pic>
      <p:sp>
        <p:nvSpPr>
          <p:cNvPr id="8" name="obj52"/>
          <p:cNvSpPr txBox="1"/>
          <p:nvPr/>
        </p:nvSpPr>
        <p:spPr>
          <a:xfrm>
            <a:off x="2926080" y="2011680"/>
            <a:ext cx="822960" cy="914400"/>
          </a:xfrm>
          <a:prstGeom prst="rect">
            <a:avLst/>
          </a:prstGeom>
          <a:noFill/>
          <a:ln/>
        </p:spPr>
        <p:txBody>
          <a:bodyPr wrap="square" lIns="0" tIns="0" rIns="0" bIns="0" rtlCol="0" anchor="t"/>
          <a:lstStyle/>
          <a:p>
            <a:pPr algn="r" indent="0" marL="0">
              <a:buNone/>
            </a:pPr>
            <a:r>
              <a:rPr lang="en-US" sz="5400" b="1" dirty="0">
                <a:solidFill>
                  <a:schemeClr val="accent3">
                    <a:alpha val="50000"/>
                  </a:schemeClr>
                </a:solidFill>
              </a:rPr>
              <a:t>1</a:t>
            </a:r>
            <a:endParaRPr lang="en-US" sz="5400" dirty="0"/>
          </a:p>
        </p:txBody>
      </p:sp>
      <p:sp>
        <p:nvSpPr>
          <p:cNvPr id="9" name="obj53"/>
          <p:cNvSpPr txBox="1"/>
          <p:nvPr/>
        </p:nvSpPr>
        <p:spPr>
          <a:xfrm>
            <a:off x="868680" y="3108960"/>
            <a:ext cx="2834640" cy="457200"/>
          </a:xfrm>
          <a:prstGeom prst="rect">
            <a:avLst/>
          </a:prstGeom>
          <a:noFill/>
          <a:ln/>
        </p:spPr>
        <p:txBody>
          <a:bodyPr wrap="square" lIns="0" tIns="0" rIns="0" bIns="0" rtlCol="0" anchor="t"/>
          <a:lstStyle/>
          <a:p>
            <a:pPr indent="0" marL="0">
              <a:buNone/>
            </a:pPr>
            <a:r>
              <a:rPr lang="en-US" sz="2100" b="1" dirty="0">
                <a:solidFill>
                  <a:schemeClr val="tx2"/>
                </a:solidFill>
              </a:rPr>
              <a:t>Connect</a:t>
            </a:r>
            <a:endParaRPr lang="en-US" sz="2100" dirty="0"/>
          </a:p>
        </p:txBody>
      </p:sp>
      <p:sp>
        <p:nvSpPr>
          <p:cNvPr id="10" name="obj54"/>
          <p:cNvSpPr txBox="1"/>
          <p:nvPr/>
        </p:nvSpPr>
        <p:spPr>
          <a:xfrm>
            <a:off x="868680" y="3611880"/>
            <a:ext cx="2834640" cy="1005840"/>
          </a:xfrm>
          <a:prstGeom prst="rect">
            <a:avLst/>
          </a:prstGeom>
          <a:noFill/>
          <a:ln/>
        </p:spPr>
        <p:txBody>
          <a:bodyPr wrap="square" lIns="0" tIns="0" rIns="0" bIns="0" rtlCol="0" anchor="t"/>
          <a:lstStyle/>
          <a:p>
            <a:pPr indent="0" marL="0">
              <a:buNone/>
            </a:pPr>
            <a:r>
              <a:rPr lang="en-US" sz="1500" dirty="0">
                <a:solidFill>
                  <a:schemeClr val="tx1"/>
                </a:solidFill>
              </a:rPr>
              <a:t>Customers sign up and connect their existing tools in minutes.</a:t>
            </a:r>
            <a:endParaRPr lang="en-US" sz="1500" dirty="0"/>
          </a:p>
        </p:txBody>
      </p:sp>
      <p:sp>
        <p:nvSpPr>
          <p:cNvPr id="11" name="obj55"/>
          <p:cNvSpPr/>
          <p:nvPr/>
        </p:nvSpPr>
        <p:spPr>
          <a:xfrm>
            <a:off x="4050792" y="3108960"/>
            <a:ext cx="265176" cy="365760"/>
          </a:xfrm>
          <a:prstGeom prst="rightArrow">
            <a:avLst/>
          </a:prstGeom>
          <a:solidFill>
            <a:schemeClr val="accent5"/>
          </a:solidFill>
          <a:ln w="12700">
            <a:solidFill>
              <a:schemeClr val="accent5"/>
            </a:solidFill>
            <a:prstDash val="solid"/>
          </a:ln>
        </p:spPr>
      </p:sp>
      <p:sp>
        <p:nvSpPr>
          <p:cNvPr id="12" name="obj56"/>
          <p:cNvSpPr/>
          <p:nvPr/>
        </p:nvSpPr>
        <p:spPr>
          <a:xfrm>
            <a:off x="4343400" y="1783080"/>
            <a:ext cx="3474720" cy="2971800"/>
          </a:xfrm>
          <a:prstGeom prst="roundRect">
            <a:avLst>
              <a:gd name="adj" fmla="val 3692"/>
            </a:avLst>
          </a:prstGeom>
          <a:solidFill>
            <a:schemeClr val="bg2"/>
          </a:solidFill>
          <a:ln w="12700">
            <a:solidFill>
              <a:schemeClr val="bg2"/>
            </a:solidFill>
            <a:prstDash val="solid"/>
          </a:ln>
        </p:spPr>
      </p:sp>
      <p:sp>
        <p:nvSpPr>
          <p:cNvPr id="13" name="obj57"/>
          <p:cNvSpPr/>
          <p:nvPr/>
        </p:nvSpPr>
        <p:spPr>
          <a:xfrm>
            <a:off x="4663440" y="2103120"/>
            <a:ext cx="822960" cy="822960"/>
          </a:xfrm>
          <a:prstGeom prst="ellipse">
            <a:avLst/>
          </a:prstGeom>
          <a:solidFill>
            <a:schemeClr val="accent3"/>
          </a:solidFill>
          <a:ln w="12700">
            <a:solidFill>
              <a:schemeClr val="accent3"/>
            </a:solidFill>
            <a:prstDash val="solid"/>
          </a:ln>
        </p:spPr>
      </p:sp>
      <p:pic>
        <p:nvPicPr>
          <p:cNvPr id="14" name="obj58" descr="icon">    </p:cNvPr>
          <p:cNvPicPr>
            <a:picLocks noChangeAspect="1"/>
          </p:cNvPicPr>
          <p:nvPr/>
        </p:nvPicPr>
        <p:blipFill>
          <a:blip r:embed="rId2"/>
          <a:stretch>
            <a:fillRect/>
          </a:stretch>
        </p:blipFill>
        <p:spPr>
          <a:xfrm>
            <a:off x="4885639" y="2325319"/>
            <a:ext cx="378562" cy="378562"/>
          </a:xfrm>
          <a:prstGeom prst="rect">
            <a:avLst/>
          </a:prstGeom>
        </p:spPr>
      </p:pic>
      <p:sp>
        <p:nvSpPr>
          <p:cNvPr id="15" name="obj59"/>
          <p:cNvSpPr txBox="1"/>
          <p:nvPr/>
        </p:nvSpPr>
        <p:spPr>
          <a:xfrm>
            <a:off x="6720840" y="2011680"/>
            <a:ext cx="822960" cy="914400"/>
          </a:xfrm>
          <a:prstGeom prst="rect">
            <a:avLst/>
          </a:prstGeom>
          <a:noFill/>
          <a:ln/>
        </p:spPr>
        <p:txBody>
          <a:bodyPr wrap="square" lIns="0" tIns="0" rIns="0" bIns="0" rtlCol="0" anchor="t"/>
          <a:lstStyle/>
          <a:p>
            <a:pPr algn="r" indent="0" marL="0">
              <a:buNone/>
            </a:pPr>
            <a:r>
              <a:rPr lang="en-US" sz="5400" b="1" dirty="0">
                <a:solidFill>
                  <a:schemeClr val="accent3">
                    <a:alpha val="50000"/>
                  </a:schemeClr>
                </a:solidFill>
              </a:rPr>
              <a:t>2</a:t>
            </a:r>
            <a:endParaRPr lang="en-US" sz="5400" dirty="0"/>
          </a:p>
        </p:txBody>
      </p:sp>
      <p:sp>
        <p:nvSpPr>
          <p:cNvPr id="16" name="obj60"/>
          <p:cNvSpPr txBox="1"/>
          <p:nvPr/>
        </p:nvSpPr>
        <p:spPr>
          <a:xfrm>
            <a:off x="4663440" y="3108960"/>
            <a:ext cx="2834640" cy="457200"/>
          </a:xfrm>
          <a:prstGeom prst="rect">
            <a:avLst/>
          </a:prstGeom>
          <a:noFill/>
          <a:ln/>
        </p:spPr>
        <p:txBody>
          <a:bodyPr wrap="square" lIns="0" tIns="0" rIns="0" bIns="0" rtlCol="0" anchor="t"/>
          <a:lstStyle/>
          <a:p>
            <a:pPr indent="0" marL="0">
              <a:buNone/>
            </a:pPr>
            <a:r>
              <a:rPr lang="en-US" sz="2100" b="1" dirty="0">
                <a:solidFill>
                  <a:schemeClr val="tx2"/>
                </a:solidFill>
              </a:rPr>
              <a:t>Automate</a:t>
            </a:r>
            <a:endParaRPr lang="en-US" sz="2100" dirty="0"/>
          </a:p>
        </p:txBody>
      </p:sp>
      <p:sp>
        <p:nvSpPr>
          <p:cNvPr id="17" name="obj61"/>
          <p:cNvSpPr txBox="1"/>
          <p:nvPr/>
        </p:nvSpPr>
        <p:spPr>
          <a:xfrm>
            <a:off x="4663440" y="3611880"/>
            <a:ext cx="2834640" cy="1005840"/>
          </a:xfrm>
          <a:prstGeom prst="rect">
            <a:avLst/>
          </a:prstGeom>
          <a:noFill/>
          <a:ln/>
        </p:spPr>
        <p:txBody>
          <a:bodyPr wrap="square" lIns="0" tIns="0" rIns="0" bIns="0" rtlCol="0" anchor="t"/>
          <a:lstStyle/>
          <a:p>
            <a:pPr indent="0" marL="0">
              <a:buNone/>
            </a:pPr>
            <a:r>
              <a:rPr lang="en-US" sz="1500" dirty="0">
                <a:solidFill>
                  <a:schemeClr val="tx1"/>
                </a:solidFill>
              </a:rPr>
              <a:t>Our engine processes the work automatically and flags exceptions.</a:t>
            </a:r>
            <a:endParaRPr lang="en-US" sz="1500" dirty="0"/>
          </a:p>
        </p:txBody>
      </p:sp>
      <p:sp>
        <p:nvSpPr>
          <p:cNvPr id="18" name="obj62"/>
          <p:cNvSpPr/>
          <p:nvPr/>
        </p:nvSpPr>
        <p:spPr>
          <a:xfrm>
            <a:off x="7845552" y="3108960"/>
            <a:ext cx="265176" cy="365760"/>
          </a:xfrm>
          <a:prstGeom prst="rightArrow">
            <a:avLst/>
          </a:prstGeom>
          <a:solidFill>
            <a:schemeClr val="accent5"/>
          </a:solidFill>
          <a:ln w="12700">
            <a:solidFill>
              <a:schemeClr val="accent5"/>
            </a:solidFill>
            <a:prstDash val="solid"/>
          </a:ln>
        </p:spPr>
      </p:sp>
      <p:sp>
        <p:nvSpPr>
          <p:cNvPr id="19" name="obj63"/>
          <p:cNvSpPr/>
          <p:nvPr/>
        </p:nvSpPr>
        <p:spPr>
          <a:xfrm>
            <a:off x="8138160" y="1783080"/>
            <a:ext cx="3474720" cy="2971800"/>
          </a:xfrm>
          <a:prstGeom prst="roundRect">
            <a:avLst>
              <a:gd name="adj" fmla="val 3692"/>
            </a:avLst>
          </a:prstGeom>
          <a:solidFill>
            <a:schemeClr val="bg2"/>
          </a:solidFill>
          <a:ln w="12700">
            <a:solidFill>
              <a:schemeClr val="bg2"/>
            </a:solidFill>
            <a:prstDash val="solid"/>
          </a:ln>
        </p:spPr>
      </p:sp>
      <p:sp>
        <p:nvSpPr>
          <p:cNvPr id="20" name="obj64"/>
          <p:cNvSpPr/>
          <p:nvPr/>
        </p:nvSpPr>
        <p:spPr>
          <a:xfrm>
            <a:off x="8458200" y="2103120"/>
            <a:ext cx="822960" cy="822960"/>
          </a:xfrm>
          <a:prstGeom prst="ellipse">
            <a:avLst/>
          </a:prstGeom>
          <a:solidFill>
            <a:schemeClr val="accent3"/>
          </a:solidFill>
          <a:ln w="12700">
            <a:solidFill>
              <a:schemeClr val="accent3"/>
            </a:solidFill>
            <a:prstDash val="solid"/>
          </a:ln>
        </p:spPr>
      </p:sp>
      <p:pic>
        <p:nvPicPr>
          <p:cNvPr id="21" name="obj65" descr="icon">    </p:cNvPr>
          <p:cNvPicPr>
            <a:picLocks noChangeAspect="1"/>
          </p:cNvPicPr>
          <p:nvPr/>
        </p:nvPicPr>
        <p:blipFill>
          <a:blip r:embed="rId3"/>
          <a:stretch>
            <a:fillRect/>
          </a:stretch>
        </p:blipFill>
        <p:spPr>
          <a:xfrm>
            <a:off x="8680399" y="2325319"/>
            <a:ext cx="378562" cy="378562"/>
          </a:xfrm>
          <a:prstGeom prst="rect">
            <a:avLst/>
          </a:prstGeom>
        </p:spPr>
      </p:pic>
      <p:sp>
        <p:nvSpPr>
          <p:cNvPr id="22" name="obj66"/>
          <p:cNvSpPr txBox="1"/>
          <p:nvPr/>
        </p:nvSpPr>
        <p:spPr>
          <a:xfrm>
            <a:off x="10515600" y="2011680"/>
            <a:ext cx="822960" cy="914400"/>
          </a:xfrm>
          <a:prstGeom prst="rect">
            <a:avLst/>
          </a:prstGeom>
          <a:noFill/>
          <a:ln/>
        </p:spPr>
        <p:txBody>
          <a:bodyPr wrap="square" lIns="0" tIns="0" rIns="0" bIns="0" rtlCol="0" anchor="t"/>
          <a:lstStyle/>
          <a:p>
            <a:pPr algn="r" indent="0" marL="0">
              <a:buNone/>
            </a:pPr>
            <a:r>
              <a:rPr lang="en-US" sz="5400" b="1" dirty="0">
                <a:solidFill>
                  <a:schemeClr val="accent3">
                    <a:alpha val="50000"/>
                  </a:schemeClr>
                </a:solidFill>
              </a:rPr>
              <a:t>3</a:t>
            </a:r>
            <a:endParaRPr lang="en-US" sz="5400" dirty="0"/>
          </a:p>
        </p:txBody>
      </p:sp>
      <p:sp>
        <p:nvSpPr>
          <p:cNvPr id="23" name="obj67"/>
          <p:cNvSpPr txBox="1"/>
          <p:nvPr/>
        </p:nvSpPr>
        <p:spPr>
          <a:xfrm>
            <a:off x="8458200" y="3108960"/>
            <a:ext cx="2834640" cy="457200"/>
          </a:xfrm>
          <a:prstGeom prst="rect">
            <a:avLst/>
          </a:prstGeom>
          <a:noFill/>
          <a:ln/>
        </p:spPr>
        <p:txBody>
          <a:bodyPr wrap="square" lIns="0" tIns="0" rIns="0" bIns="0" rtlCol="0" anchor="t"/>
          <a:lstStyle/>
          <a:p>
            <a:pPr indent="0" marL="0">
              <a:buNone/>
            </a:pPr>
            <a:r>
              <a:rPr lang="en-US" sz="2100" b="1" dirty="0">
                <a:solidFill>
                  <a:schemeClr val="tx2"/>
                </a:solidFill>
              </a:rPr>
              <a:t>Grow</a:t>
            </a:r>
            <a:endParaRPr lang="en-US" sz="2100" dirty="0"/>
          </a:p>
        </p:txBody>
      </p:sp>
      <p:sp>
        <p:nvSpPr>
          <p:cNvPr id="24" name="obj68"/>
          <p:cNvSpPr txBox="1"/>
          <p:nvPr/>
        </p:nvSpPr>
        <p:spPr>
          <a:xfrm>
            <a:off x="8458200" y="3611880"/>
            <a:ext cx="2834640" cy="1005840"/>
          </a:xfrm>
          <a:prstGeom prst="rect">
            <a:avLst/>
          </a:prstGeom>
          <a:noFill/>
          <a:ln/>
        </p:spPr>
        <p:txBody>
          <a:bodyPr wrap="square" lIns="0" tIns="0" rIns="0" bIns="0" rtlCol="0" anchor="t"/>
          <a:lstStyle/>
          <a:p>
            <a:pPr indent="0" marL="0">
              <a:buNone/>
            </a:pPr>
            <a:r>
              <a:rPr lang="en-US" sz="1500" dirty="0">
                <a:solidFill>
                  <a:schemeClr val="tx1"/>
                </a:solidFill>
              </a:rPr>
              <a:t>Customers act on insights and scale without adding headcount.</a:t>
            </a:r>
            <a:endParaRPr lang="en-US" sz="1500" dirty="0"/>
          </a:p>
        </p:txBody>
      </p:sp>
      <p:sp>
        <p:nvSpPr>
          <p:cNvPr id="25" name="obj69"/>
          <p:cNvSpPr/>
          <p:nvPr/>
        </p:nvSpPr>
        <p:spPr>
          <a:xfrm>
            <a:off x="548640" y="4983480"/>
            <a:ext cx="11064240" cy="1005840"/>
          </a:xfrm>
          <a:prstGeom prst="roundRect">
            <a:avLst>
              <a:gd name="adj" fmla="val 10909"/>
            </a:avLst>
          </a:prstGeom>
          <a:solidFill>
            <a:schemeClr val="tx2"/>
          </a:solidFill>
          <a:ln w="12700">
            <a:solidFill>
              <a:schemeClr val="tx2"/>
            </a:solidFill>
            <a:prstDash val="solid"/>
          </a:ln>
        </p:spPr>
      </p:sp>
      <p:sp>
        <p:nvSpPr>
          <p:cNvPr id="26" name="obj70"/>
          <p:cNvSpPr txBox="1"/>
          <p:nvPr/>
        </p:nvSpPr>
        <p:spPr>
          <a:xfrm>
            <a:off x="868680" y="4983480"/>
            <a:ext cx="10515600" cy="1005840"/>
          </a:xfrm>
          <a:prstGeom prst="rect">
            <a:avLst/>
          </a:prstGeom>
          <a:noFill/>
          <a:ln/>
        </p:spPr>
        <p:txBody>
          <a:bodyPr wrap="square" lIns="0" tIns="0" rIns="0" bIns="0" rtlCol="0" anchor="ctr"/>
          <a:lstStyle/>
          <a:p>
            <a:pPr indent="0" marL="0">
              <a:buNone/>
            </a:pPr>
            <a:r>
              <a:rPr lang="en-US" sz="1600" b="1" dirty="0">
                <a:solidFill>
                  <a:schemeClr val="accent4"/>
                </a:solidFill>
              </a:rPr>
              <a:t>Our edge:  </a:t>
            </a:r>
            <a:pPr indent="0" marL="0">
              <a:buNone/>
            </a:pPr>
            <a:r>
              <a:rPr lang="en-US" sz="1600" dirty="0">
                <a:solidFill>
                  <a:schemeClr val="bg1"/>
                </a:solidFill>
              </a:rPr>
              <a:t>describe your proprietary technology, data advantage, patents or network effects that make this hard to copy.</a:t>
            </a:r>
            <a:endParaRPr lang="en-US" sz="16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04  ·  MARKET SIZE</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A $12B market with a clear beachhead</a:t>
            </a:r>
            <a:endParaRPr lang="en-US" sz="3200" dirty="0"/>
          </a:p>
        </p:txBody>
      </p:sp>
      <p:sp>
        <p:nvSpPr>
          <p:cNvPr id="5" name="obj71"/>
          <p:cNvSpPr/>
          <p:nvPr/>
        </p:nvSpPr>
        <p:spPr>
          <a:xfrm>
            <a:off x="822960" y="1737360"/>
            <a:ext cx="4297680" cy="4297680"/>
          </a:xfrm>
          <a:prstGeom prst="ellipse">
            <a:avLst/>
          </a:prstGeom>
          <a:solidFill>
            <a:schemeClr val="accent6"/>
          </a:solidFill>
          <a:ln w="12700">
            <a:solidFill>
              <a:schemeClr val="accent6"/>
            </a:solidFill>
            <a:prstDash val="solid"/>
          </a:ln>
        </p:spPr>
      </p:sp>
      <p:sp>
        <p:nvSpPr>
          <p:cNvPr id="6" name="obj72"/>
          <p:cNvSpPr/>
          <p:nvPr/>
        </p:nvSpPr>
        <p:spPr>
          <a:xfrm>
            <a:off x="1600200" y="2880360"/>
            <a:ext cx="2743200" cy="2743200"/>
          </a:xfrm>
          <a:prstGeom prst="ellipse">
            <a:avLst/>
          </a:prstGeom>
          <a:solidFill>
            <a:schemeClr val="accent3"/>
          </a:solidFill>
          <a:ln w="12700">
            <a:solidFill>
              <a:schemeClr val="accent3"/>
            </a:solidFill>
            <a:prstDash val="solid"/>
          </a:ln>
        </p:spPr>
      </p:sp>
      <p:sp>
        <p:nvSpPr>
          <p:cNvPr id="7" name="obj73"/>
          <p:cNvSpPr/>
          <p:nvPr/>
        </p:nvSpPr>
        <p:spPr>
          <a:xfrm>
            <a:off x="2286000" y="3977640"/>
            <a:ext cx="1371600" cy="1371600"/>
          </a:xfrm>
          <a:prstGeom prst="ellipse">
            <a:avLst/>
          </a:prstGeom>
          <a:solidFill>
            <a:schemeClr val="accent1"/>
          </a:solidFill>
          <a:ln w="12700">
            <a:solidFill>
              <a:schemeClr val="accent1"/>
            </a:solidFill>
            <a:prstDash val="solid"/>
          </a:ln>
        </p:spPr>
      </p:sp>
      <p:sp>
        <p:nvSpPr>
          <p:cNvPr id="8" name="obj74"/>
          <p:cNvSpPr txBox="1"/>
          <p:nvPr/>
        </p:nvSpPr>
        <p:spPr>
          <a:xfrm>
            <a:off x="822960" y="2103120"/>
            <a:ext cx="4297680" cy="457200"/>
          </a:xfrm>
          <a:prstGeom prst="rect">
            <a:avLst/>
          </a:prstGeom>
          <a:noFill/>
          <a:ln/>
        </p:spPr>
        <p:txBody>
          <a:bodyPr wrap="square" lIns="0" tIns="0" rIns="0" bIns="0" rtlCol="0" anchor="t"/>
          <a:lstStyle/>
          <a:p>
            <a:pPr algn="ctr" indent="0" marL="0">
              <a:buNone/>
            </a:pPr>
            <a:r>
              <a:rPr lang="en-US" sz="1800" b="1" dirty="0">
                <a:solidFill>
                  <a:schemeClr val="bg1"/>
                </a:solidFill>
              </a:rPr>
              <a:t>TAM</a:t>
            </a:r>
            <a:endParaRPr lang="en-US" sz="1800" dirty="0"/>
          </a:p>
        </p:txBody>
      </p:sp>
      <p:sp>
        <p:nvSpPr>
          <p:cNvPr id="9" name="obj75"/>
          <p:cNvSpPr txBox="1"/>
          <p:nvPr/>
        </p:nvSpPr>
        <p:spPr>
          <a:xfrm>
            <a:off x="1600200" y="3200400"/>
            <a:ext cx="2743200" cy="457200"/>
          </a:xfrm>
          <a:prstGeom prst="rect">
            <a:avLst/>
          </a:prstGeom>
          <a:noFill/>
          <a:ln/>
        </p:spPr>
        <p:txBody>
          <a:bodyPr wrap="square" lIns="0" tIns="0" rIns="0" bIns="0" rtlCol="0" anchor="t"/>
          <a:lstStyle/>
          <a:p>
            <a:pPr algn="ctr" indent="0" marL="0">
              <a:buNone/>
            </a:pPr>
            <a:r>
              <a:rPr lang="en-US" sz="1800" b="1" dirty="0">
                <a:solidFill>
                  <a:schemeClr val="bg1"/>
                </a:solidFill>
              </a:rPr>
              <a:t>SAM</a:t>
            </a:r>
            <a:endParaRPr lang="en-US" sz="1800" dirty="0"/>
          </a:p>
        </p:txBody>
      </p:sp>
      <p:sp>
        <p:nvSpPr>
          <p:cNvPr id="10" name="obj76"/>
          <p:cNvSpPr txBox="1"/>
          <p:nvPr/>
        </p:nvSpPr>
        <p:spPr>
          <a:xfrm>
            <a:off x="2286000" y="4434840"/>
            <a:ext cx="1371600" cy="457200"/>
          </a:xfrm>
          <a:prstGeom prst="rect">
            <a:avLst/>
          </a:prstGeom>
          <a:noFill/>
          <a:ln/>
        </p:spPr>
        <p:txBody>
          <a:bodyPr wrap="square" lIns="0" tIns="0" rIns="0" bIns="0" rtlCol="0" anchor="t"/>
          <a:lstStyle/>
          <a:p>
            <a:pPr algn="ctr" indent="0" marL="0">
              <a:buNone/>
            </a:pPr>
            <a:r>
              <a:rPr lang="en-US" sz="1600" b="1" dirty="0">
                <a:solidFill>
                  <a:schemeClr val="bg1"/>
                </a:solidFill>
              </a:rPr>
              <a:t>SOM</a:t>
            </a:r>
            <a:endParaRPr lang="en-US" sz="1600" dirty="0"/>
          </a:p>
        </p:txBody>
      </p:sp>
      <p:sp>
        <p:nvSpPr>
          <p:cNvPr id="11" name="obj77"/>
          <p:cNvSpPr/>
          <p:nvPr/>
        </p:nvSpPr>
        <p:spPr>
          <a:xfrm>
            <a:off x="5760720" y="2011680"/>
            <a:ext cx="292608" cy="292608"/>
          </a:xfrm>
          <a:prstGeom prst="ellipse">
            <a:avLst/>
          </a:prstGeom>
          <a:solidFill>
            <a:schemeClr val="accent6"/>
          </a:solidFill>
          <a:ln w="12700">
            <a:solidFill>
              <a:schemeClr val="accent6"/>
            </a:solidFill>
            <a:prstDash val="solid"/>
          </a:ln>
        </p:spPr>
      </p:sp>
      <p:sp>
        <p:nvSpPr>
          <p:cNvPr id="12" name="obj78"/>
          <p:cNvSpPr txBox="1"/>
          <p:nvPr/>
        </p:nvSpPr>
        <p:spPr>
          <a:xfrm>
            <a:off x="6263640" y="1783080"/>
            <a:ext cx="2011680" cy="731520"/>
          </a:xfrm>
          <a:prstGeom prst="rect">
            <a:avLst/>
          </a:prstGeom>
          <a:noFill/>
          <a:ln/>
        </p:spPr>
        <p:txBody>
          <a:bodyPr wrap="square" lIns="0" tIns="0" rIns="0" bIns="0" rtlCol="0" anchor="ctr"/>
          <a:lstStyle/>
          <a:p>
            <a:pPr indent="0" marL="0">
              <a:buNone/>
            </a:pPr>
            <a:r>
              <a:rPr lang="en-US" sz="3600" b="1" dirty="0">
                <a:solidFill>
                  <a:schemeClr val="tx2"/>
                </a:solidFill>
              </a:rPr>
              <a:t>$12B</a:t>
            </a:r>
            <a:endParaRPr lang="en-US" sz="3600" dirty="0"/>
          </a:p>
        </p:txBody>
      </p:sp>
      <p:sp>
        <p:nvSpPr>
          <p:cNvPr id="13" name="obj79"/>
          <p:cNvSpPr txBox="1"/>
          <p:nvPr/>
        </p:nvSpPr>
        <p:spPr>
          <a:xfrm>
            <a:off x="8321040" y="1828800"/>
            <a:ext cx="3291840" cy="365760"/>
          </a:xfrm>
          <a:prstGeom prst="rect">
            <a:avLst/>
          </a:prstGeom>
          <a:noFill/>
          <a:ln/>
        </p:spPr>
        <p:txBody>
          <a:bodyPr wrap="square" lIns="0" tIns="0" rIns="0" bIns="0" rtlCol="0" anchor="t"/>
          <a:lstStyle/>
          <a:p>
            <a:pPr indent="0" marL="0">
              <a:buNone/>
            </a:pPr>
            <a:r>
              <a:rPr lang="en-US" sz="1700" b="1" dirty="0">
                <a:solidFill>
                  <a:schemeClr val="tx2"/>
                </a:solidFill>
              </a:rPr>
              <a:t>Total addressable market</a:t>
            </a:r>
            <a:endParaRPr lang="en-US" sz="1700" dirty="0"/>
          </a:p>
        </p:txBody>
      </p:sp>
      <p:sp>
        <p:nvSpPr>
          <p:cNvPr id="14" name="obj80"/>
          <p:cNvSpPr txBox="1"/>
          <p:nvPr/>
        </p:nvSpPr>
        <p:spPr>
          <a:xfrm>
            <a:off x="8321040" y="2221992"/>
            <a:ext cx="3291840" cy="731520"/>
          </a:xfrm>
          <a:prstGeom prst="rect">
            <a:avLst/>
          </a:prstGeom>
          <a:noFill/>
          <a:ln/>
        </p:spPr>
        <p:txBody>
          <a:bodyPr wrap="square" lIns="0" tIns="0" rIns="0" bIns="0" rtlCol="0" anchor="t"/>
          <a:lstStyle/>
          <a:p>
            <a:pPr indent="0" marL="0">
              <a:buNone/>
            </a:pPr>
            <a:r>
              <a:rPr lang="en-US" sz="1400" dirty="0">
                <a:solidFill>
                  <a:schemeClr val="tx1"/>
                </a:solidFill>
              </a:rPr>
              <a:t>All [customer type] worldwide × average annual spend</a:t>
            </a:r>
            <a:endParaRPr lang="en-US" sz="1400" dirty="0"/>
          </a:p>
        </p:txBody>
      </p:sp>
      <p:sp>
        <p:nvSpPr>
          <p:cNvPr id="15" name="obj81"/>
          <p:cNvSpPr/>
          <p:nvPr/>
        </p:nvSpPr>
        <p:spPr>
          <a:xfrm>
            <a:off x="5760720" y="3429000"/>
            <a:ext cx="292608" cy="292608"/>
          </a:xfrm>
          <a:prstGeom prst="ellipse">
            <a:avLst/>
          </a:prstGeom>
          <a:solidFill>
            <a:schemeClr val="accent3"/>
          </a:solidFill>
          <a:ln w="12700">
            <a:solidFill>
              <a:schemeClr val="accent3"/>
            </a:solidFill>
            <a:prstDash val="solid"/>
          </a:ln>
        </p:spPr>
      </p:sp>
      <p:sp>
        <p:nvSpPr>
          <p:cNvPr id="16" name="obj82"/>
          <p:cNvSpPr txBox="1"/>
          <p:nvPr/>
        </p:nvSpPr>
        <p:spPr>
          <a:xfrm>
            <a:off x="6263640" y="3200400"/>
            <a:ext cx="2011680" cy="731520"/>
          </a:xfrm>
          <a:prstGeom prst="rect">
            <a:avLst/>
          </a:prstGeom>
          <a:noFill/>
          <a:ln/>
        </p:spPr>
        <p:txBody>
          <a:bodyPr wrap="square" lIns="0" tIns="0" rIns="0" bIns="0" rtlCol="0" anchor="ctr"/>
          <a:lstStyle/>
          <a:p>
            <a:pPr indent="0" marL="0">
              <a:buNone/>
            </a:pPr>
            <a:r>
              <a:rPr lang="en-US" sz="3600" b="1" dirty="0">
                <a:solidFill>
                  <a:schemeClr val="tx2"/>
                </a:solidFill>
              </a:rPr>
              <a:t>$2.4B</a:t>
            </a:r>
            <a:endParaRPr lang="en-US" sz="3600" dirty="0"/>
          </a:p>
        </p:txBody>
      </p:sp>
      <p:sp>
        <p:nvSpPr>
          <p:cNvPr id="17" name="obj83"/>
          <p:cNvSpPr txBox="1"/>
          <p:nvPr/>
        </p:nvSpPr>
        <p:spPr>
          <a:xfrm>
            <a:off x="8321040" y="3246120"/>
            <a:ext cx="3291840" cy="365760"/>
          </a:xfrm>
          <a:prstGeom prst="rect">
            <a:avLst/>
          </a:prstGeom>
          <a:noFill/>
          <a:ln/>
        </p:spPr>
        <p:txBody>
          <a:bodyPr wrap="square" lIns="0" tIns="0" rIns="0" bIns="0" rtlCol="0" anchor="t"/>
          <a:lstStyle/>
          <a:p>
            <a:pPr indent="0" marL="0">
              <a:buNone/>
            </a:pPr>
            <a:r>
              <a:rPr lang="en-US" sz="1700" b="1" dirty="0">
                <a:solidFill>
                  <a:schemeClr val="tx2"/>
                </a:solidFill>
              </a:rPr>
              <a:t>Serviceable available market</a:t>
            </a:r>
            <a:endParaRPr lang="en-US" sz="1700" dirty="0"/>
          </a:p>
        </p:txBody>
      </p:sp>
      <p:sp>
        <p:nvSpPr>
          <p:cNvPr id="18" name="obj84"/>
          <p:cNvSpPr txBox="1"/>
          <p:nvPr/>
        </p:nvSpPr>
        <p:spPr>
          <a:xfrm>
            <a:off x="8321040" y="3639312"/>
            <a:ext cx="3291840" cy="731520"/>
          </a:xfrm>
          <a:prstGeom prst="rect">
            <a:avLst/>
          </a:prstGeom>
          <a:noFill/>
          <a:ln/>
        </p:spPr>
        <p:txBody>
          <a:bodyPr wrap="square" lIns="0" tIns="0" rIns="0" bIns="0" rtlCol="0" anchor="t"/>
          <a:lstStyle/>
          <a:p>
            <a:pPr indent="0" marL="0">
              <a:buNone/>
            </a:pPr>
            <a:r>
              <a:rPr lang="en-US" sz="1400" dirty="0">
                <a:solidFill>
                  <a:schemeClr val="tx1"/>
                </a:solidFill>
              </a:rPr>
              <a:t>[Segment / geography] reachable with our current model</a:t>
            </a:r>
            <a:endParaRPr lang="en-US" sz="1400" dirty="0"/>
          </a:p>
        </p:txBody>
      </p:sp>
      <p:sp>
        <p:nvSpPr>
          <p:cNvPr id="19" name="obj85"/>
          <p:cNvSpPr/>
          <p:nvPr/>
        </p:nvSpPr>
        <p:spPr>
          <a:xfrm>
            <a:off x="5760720" y="4846320"/>
            <a:ext cx="292608" cy="292608"/>
          </a:xfrm>
          <a:prstGeom prst="ellipse">
            <a:avLst/>
          </a:prstGeom>
          <a:solidFill>
            <a:schemeClr val="accent1"/>
          </a:solidFill>
          <a:ln w="12700">
            <a:solidFill>
              <a:schemeClr val="accent1"/>
            </a:solidFill>
            <a:prstDash val="solid"/>
          </a:ln>
        </p:spPr>
      </p:sp>
      <p:sp>
        <p:nvSpPr>
          <p:cNvPr id="20" name="obj86"/>
          <p:cNvSpPr txBox="1"/>
          <p:nvPr/>
        </p:nvSpPr>
        <p:spPr>
          <a:xfrm>
            <a:off x="6263640" y="4617720"/>
            <a:ext cx="2011680" cy="731520"/>
          </a:xfrm>
          <a:prstGeom prst="rect">
            <a:avLst/>
          </a:prstGeom>
          <a:noFill/>
          <a:ln/>
        </p:spPr>
        <p:txBody>
          <a:bodyPr wrap="square" lIns="0" tIns="0" rIns="0" bIns="0" rtlCol="0" anchor="ctr"/>
          <a:lstStyle/>
          <a:p>
            <a:pPr indent="0" marL="0">
              <a:buNone/>
            </a:pPr>
            <a:r>
              <a:rPr lang="en-US" sz="3600" b="1" dirty="0">
                <a:solidFill>
                  <a:schemeClr val="tx2"/>
                </a:solidFill>
              </a:rPr>
              <a:t>$120M</a:t>
            </a:r>
            <a:endParaRPr lang="en-US" sz="3600" dirty="0"/>
          </a:p>
        </p:txBody>
      </p:sp>
      <p:sp>
        <p:nvSpPr>
          <p:cNvPr id="21" name="obj87"/>
          <p:cNvSpPr txBox="1"/>
          <p:nvPr/>
        </p:nvSpPr>
        <p:spPr>
          <a:xfrm>
            <a:off x="8321040" y="4663440"/>
            <a:ext cx="3291840" cy="365760"/>
          </a:xfrm>
          <a:prstGeom prst="rect">
            <a:avLst/>
          </a:prstGeom>
          <a:noFill/>
          <a:ln/>
        </p:spPr>
        <p:txBody>
          <a:bodyPr wrap="square" lIns="0" tIns="0" rIns="0" bIns="0" rtlCol="0" anchor="t"/>
          <a:lstStyle/>
          <a:p>
            <a:pPr indent="0" marL="0">
              <a:buNone/>
            </a:pPr>
            <a:r>
              <a:rPr lang="en-US" sz="1700" b="1" dirty="0">
                <a:solidFill>
                  <a:schemeClr val="tx2"/>
                </a:solidFill>
              </a:rPr>
              <a:t>Serviceable obtainable market</a:t>
            </a:r>
            <a:endParaRPr lang="en-US" sz="1700" dirty="0"/>
          </a:p>
        </p:txBody>
      </p:sp>
      <p:sp>
        <p:nvSpPr>
          <p:cNvPr id="22" name="obj88"/>
          <p:cNvSpPr txBox="1"/>
          <p:nvPr/>
        </p:nvSpPr>
        <p:spPr>
          <a:xfrm>
            <a:off x="8321040" y="5056632"/>
            <a:ext cx="3291840" cy="731520"/>
          </a:xfrm>
          <a:prstGeom prst="rect">
            <a:avLst/>
          </a:prstGeom>
          <a:noFill/>
          <a:ln/>
        </p:spPr>
        <p:txBody>
          <a:bodyPr wrap="square" lIns="0" tIns="0" rIns="0" bIns="0" rtlCol="0" anchor="t"/>
          <a:lstStyle/>
          <a:p>
            <a:pPr indent="0" marL="0">
              <a:buNone/>
            </a:pPr>
            <a:r>
              <a:rPr lang="en-US" sz="1400" dirty="0">
                <a:solidFill>
                  <a:schemeClr val="tx1"/>
                </a:solidFill>
              </a:rPr>
              <a:t>Realistic 5% share of SAM within five years</a:t>
            </a:r>
            <a:endParaRPr lang="en-US" sz="1400" dirty="0"/>
          </a:p>
        </p:txBody>
      </p:sp>
      <p:sp>
        <p:nvSpPr>
          <p:cNvPr id="23" name="obj89"/>
          <p:cNvSpPr txBox="1"/>
          <p:nvPr/>
        </p:nvSpPr>
        <p:spPr>
          <a:xfrm>
            <a:off x="5760720" y="5760720"/>
            <a:ext cx="5852160" cy="320040"/>
          </a:xfrm>
          <a:prstGeom prst="rect">
            <a:avLst/>
          </a:prstGeom>
          <a:noFill/>
          <a:ln/>
        </p:spPr>
        <p:txBody>
          <a:bodyPr wrap="square" lIns="0" tIns="0" rIns="0" bIns="0" rtlCol="0" anchor="t"/>
          <a:lstStyle/>
          <a:p>
            <a:pPr indent="0" marL="0">
              <a:buNone/>
            </a:pPr>
            <a:r>
              <a:rPr lang="en-US" sz="1100" i="1" dirty="0">
                <a:solidFill>
                  <a:schemeClr val="accent5"/>
                </a:solidFill>
              </a:rPr>
              <a:t>Sources: list market reports and the assumptions behind each figure.</a:t>
            </a:r>
            <a:endParaRPr lang="en-US" sz="11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05  ·  BUSINESS MODEL</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Recurring revenue with strong unit economics</a:t>
            </a:r>
            <a:endParaRPr lang="en-US" sz="3200" dirty="0"/>
          </a:p>
        </p:txBody>
      </p:sp>
      <p:sp>
        <p:nvSpPr>
          <p:cNvPr id="5" name="obj90"/>
          <p:cNvSpPr/>
          <p:nvPr/>
        </p:nvSpPr>
        <p:spPr>
          <a:xfrm>
            <a:off x="548640" y="1783080"/>
            <a:ext cx="2194560" cy="4206240"/>
          </a:xfrm>
          <a:prstGeom prst="roundRect">
            <a:avLst>
              <a:gd name="adj" fmla="val 5000"/>
            </a:avLst>
          </a:prstGeom>
          <a:solidFill>
            <a:schemeClr val="bg2"/>
          </a:solidFill>
          <a:ln w="12700">
            <a:solidFill>
              <a:schemeClr val="bg2"/>
            </a:solidFill>
            <a:prstDash val="solid"/>
          </a:ln>
        </p:spPr>
      </p:sp>
      <p:sp>
        <p:nvSpPr>
          <p:cNvPr id="6" name="obj91"/>
          <p:cNvSpPr/>
          <p:nvPr/>
        </p:nvSpPr>
        <p:spPr>
          <a:xfrm>
            <a:off x="822960" y="2103120"/>
            <a:ext cx="365760" cy="365760"/>
          </a:xfrm>
          <a:prstGeom prst="ellipse">
            <a:avLst/>
          </a:prstGeom>
          <a:solidFill>
            <a:schemeClr val="accent2"/>
          </a:solidFill>
          <a:ln w="12700">
            <a:solidFill>
              <a:schemeClr val="accent2"/>
            </a:solidFill>
            <a:prstDash val="solid"/>
          </a:ln>
        </p:spPr>
      </p:sp>
      <p:sp>
        <p:nvSpPr>
          <p:cNvPr id="7" name="obj92"/>
          <p:cNvSpPr txBox="1"/>
          <p:nvPr/>
        </p:nvSpPr>
        <p:spPr>
          <a:xfrm>
            <a:off x="822960" y="2651760"/>
            <a:ext cx="1737360" cy="411480"/>
          </a:xfrm>
          <a:prstGeom prst="rect">
            <a:avLst/>
          </a:prstGeom>
          <a:noFill/>
          <a:ln/>
        </p:spPr>
        <p:txBody>
          <a:bodyPr wrap="square" lIns="0" tIns="0" rIns="0" bIns="0" rtlCol="0" anchor="t"/>
          <a:lstStyle/>
          <a:p>
            <a:pPr indent="0" marL="0">
              <a:buNone/>
            </a:pPr>
            <a:r>
              <a:rPr lang="en-US" sz="1900" b="1" dirty="0">
                <a:solidFill>
                  <a:schemeClr val="tx2"/>
                </a:solidFill>
              </a:rPr>
              <a:t>Starter</a:t>
            </a:r>
            <a:endParaRPr lang="en-US" sz="1900" dirty="0"/>
          </a:p>
        </p:txBody>
      </p:sp>
      <p:sp>
        <p:nvSpPr>
          <p:cNvPr id="8" name="obj93"/>
          <p:cNvSpPr txBox="1"/>
          <p:nvPr/>
        </p:nvSpPr>
        <p:spPr>
          <a:xfrm>
            <a:off x="822960" y="3154680"/>
            <a:ext cx="1737360" cy="731520"/>
          </a:xfrm>
          <a:prstGeom prst="rect">
            <a:avLst/>
          </a:prstGeom>
          <a:noFill/>
          <a:ln/>
        </p:spPr>
        <p:txBody>
          <a:bodyPr wrap="square" lIns="0" tIns="0" rIns="0" bIns="0" rtlCol="0" anchor="ctr"/>
          <a:lstStyle/>
          <a:p>
            <a:pPr indent="0" marL="0">
              <a:buNone/>
            </a:pPr>
            <a:r>
              <a:rPr lang="en-US" sz="3800" b="1" dirty="0">
                <a:solidFill>
                  <a:schemeClr val="tx2"/>
                </a:solidFill>
              </a:rPr>
              <a:t>$49</a:t>
            </a:r>
            <a:endParaRPr lang="en-US" sz="3800" dirty="0"/>
          </a:p>
        </p:txBody>
      </p:sp>
      <p:sp>
        <p:nvSpPr>
          <p:cNvPr id="9" name="obj94"/>
          <p:cNvSpPr txBox="1"/>
          <p:nvPr/>
        </p:nvSpPr>
        <p:spPr>
          <a:xfrm>
            <a:off x="822960" y="3931920"/>
            <a:ext cx="1737360" cy="320040"/>
          </a:xfrm>
          <a:prstGeom prst="rect">
            <a:avLst/>
          </a:prstGeom>
          <a:noFill/>
          <a:ln/>
        </p:spPr>
        <p:txBody>
          <a:bodyPr wrap="square" lIns="0" tIns="0" rIns="0" bIns="0" rtlCol="0" anchor="t"/>
          <a:lstStyle/>
          <a:p>
            <a:pPr indent="0" marL="0">
              <a:buNone/>
            </a:pPr>
            <a:r>
              <a:rPr lang="en-US" sz="1300" dirty="0">
                <a:solidFill>
                  <a:schemeClr val="accent5"/>
                </a:solidFill>
              </a:rPr>
              <a:t>per user / month</a:t>
            </a:r>
            <a:endParaRPr lang="en-US" sz="1300" dirty="0"/>
          </a:p>
        </p:txBody>
      </p:sp>
      <p:sp>
        <p:nvSpPr>
          <p:cNvPr id="10" name="obj95"/>
          <p:cNvSpPr txBox="1"/>
          <p:nvPr/>
        </p:nvSpPr>
        <p:spPr>
          <a:xfrm>
            <a:off x="822960" y="4434840"/>
            <a:ext cx="1737360" cy="1188720"/>
          </a:xfrm>
          <a:prstGeom prst="rect">
            <a:avLst/>
          </a:prstGeom>
          <a:noFill/>
          <a:ln/>
        </p:spPr>
        <p:txBody>
          <a:bodyPr wrap="square" lIns="0" tIns="0" rIns="0" bIns="0" rtlCol="0" anchor="t"/>
          <a:lstStyle/>
          <a:p>
            <a:pPr indent="0" marL="0">
              <a:buNone/>
            </a:pPr>
            <a:r>
              <a:rPr lang="en-US" sz="1400" dirty="0">
                <a:solidFill>
                  <a:schemeClr val="tx1"/>
                </a:solidFill>
              </a:rPr>
              <a:t>For small teams getting started</a:t>
            </a:r>
            <a:endParaRPr lang="en-US" sz="1400" dirty="0"/>
          </a:p>
        </p:txBody>
      </p:sp>
      <p:sp>
        <p:nvSpPr>
          <p:cNvPr id="11" name="obj96"/>
          <p:cNvSpPr/>
          <p:nvPr/>
        </p:nvSpPr>
        <p:spPr>
          <a:xfrm>
            <a:off x="2926080" y="1783080"/>
            <a:ext cx="2194560" cy="4206240"/>
          </a:xfrm>
          <a:prstGeom prst="roundRect">
            <a:avLst>
              <a:gd name="adj" fmla="val 5000"/>
            </a:avLst>
          </a:prstGeom>
          <a:solidFill>
            <a:schemeClr val="tx2"/>
          </a:solidFill>
          <a:ln w="12700">
            <a:solidFill>
              <a:schemeClr val="tx2"/>
            </a:solidFill>
            <a:prstDash val="solid"/>
          </a:ln>
        </p:spPr>
      </p:sp>
      <p:sp>
        <p:nvSpPr>
          <p:cNvPr id="12" name="obj97"/>
          <p:cNvSpPr/>
          <p:nvPr/>
        </p:nvSpPr>
        <p:spPr>
          <a:xfrm>
            <a:off x="3200400" y="2103120"/>
            <a:ext cx="365760" cy="365760"/>
          </a:xfrm>
          <a:prstGeom prst="ellipse">
            <a:avLst/>
          </a:prstGeom>
          <a:solidFill>
            <a:schemeClr val="accent1"/>
          </a:solidFill>
          <a:ln w="12700">
            <a:solidFill>
              <a:schemeClr val="accent1"/>
            </a:solidFill>
            <a:prstDash val="solid"/>
          </a:ln>
        </p:spPr>
      </p:sp>
      <p:sp>
        <p:nvSpPr>
          <p:cNvPr id="13" name="obj98"/>
          <p:cNvSpPr txBox="1"/>
          <p:nvPr/>
        </p:nvSpPr>
        <p:spPr>
          <a:xfrm>
            <a:off x="3200400" y="2651760"/>
            <a:ext cx="1737360" cy="411480"/>
          </a:xfrm>
          <a:prstGeom prst="rect">
            <a:avLst/>
          </a:prstGeom>
          <a:noFill/>
          <a:ln/>
        </p:spPr>
        <p:txBody>
          <a:bodyPr wrap="square" lIns="0" tIns="0" rIns="0" bIns="0" rtlCol="0" anchor="t"/>
          <a:lstStyle/>
          <a:p>
            <a:pPr indent="0" marL="0">
              <a:buNone/>
            </a:pPr>
            <a:r>
              <a:rPr lang="en-US" sz="1900" b="1" dirty="0">
                <a:solidFill>
                  <a:schemeClr val="bg1"/>
                </a:solidFill>
              </a:rPr>
              <a:t>Growth</a:t>
            </a:r>
            <a:endParaRPr lang="en-US" sz="1900" dirty="0"/>
          </a:p>
        </p:txBody>
      </p:sp>
      <p:sp>
        <p:nvSpPr>
          <p:cNvPr id="14" name="obj99"/>
          <p:cNvSpPr txBox="1"/>
          <p:nvPr/>
        </p:nvSpPr>
        <p:spPr>
          <a:xfrm>
            <a:off x="3200400" y="3154680"/>
            <a:ext cx="1737360" cy="731520"/>
          </a:xfrm>
          <a:prstGeom prst="rect">
            <a:avLst/>
          </a:prstGeom>
          <a:noFill/>
          <a:ln/>
        </p:spPr>
        <p:txBody>
          <a:bodyPr wrap="square" lIns="0" tIns="0" rIns="0" bIns="0" rtlCol="0" anchor="ctr"/>
          <a:lstStyle/>
          <a:p>
            <a:pPr indent="0" marL="0">
              <a:buNone/>
            </a:pPr>
            <a:r>
              <a:rPr lang="en-US" sz="3800" b="1" dirty="0">
                <a:solidFill>
                  <a:schemeClr val="accent4"/>
                </a:solidFill>
              </a:rPr>
              <a:t>$149</a:t>
            </a:r>
            <a:endParaRPr lang="en-US" sz="3800" dirty="0"/>
          </a:p>
        </p:txBody>
      </p:sp>
      <p:sp>
        <p:nvSpPr>
          <p:cNvPr id="15" name="obj100"/>
          <p:cNvSpPr txBox="1"/>
          <p:nvPr/>
        </p:nvSpPr>
        <p:spPr>
          <a:xfrm>
            <a:off x="3200400" y="3931920"/>
            <a:ext cx="1737360" cy="320040"/>
          </a:xfrm>
          <a:prstGeom prst="rect">
            <a:avLst/>
          </a:prstGeom>
          <a:noFill/>
          <a:ln/>
        </p:spPr>
        <p:txBody>
          <a:bodyPr wrap="square" lIns="0" tIns="0" rIns="0" bIns="0" rtlCol="0" anchor="t"/>
          <a:lstStyle/>
          <a:p>
            <a:pPr indent="0" marL="0">
              <a:buNone/>
            </a:pPr>
            <a:r>
              <a:rPr lang="en-US" sz="1300" dirty="0">
                <a:solidFill>
                  <a:schemeClr val="bg2"/>
                </a:solidFill>
              </a:rPr>
              <a:t>per user / month</a:t>
            </a:r>
            <a:endParaRPr lang="en-US" sz="1300" dirty="0"/>
          </a:p>
        </p:txBody>
      </p:sp>
      <p:sp>
        <p:nvSpPr>
          <p:cNvPr id="16" name="obj101"/>
          <p:cNvSpPr txBox="1"/>
          <p:nvPr/>
        </p:nvSpPr>
        <p:spPr>
          <a:xfrm>
            <a:off x="3200400" y="4434840"/>
            <a:ext cx="1737360" cy="1188720"/>
          </a:xfrm>
          <a:prstGeom prst="rect">
            <a:avLst/>
          </a:prstGeom>
          <a:noFill/>
          <a:ln/>
        </p:spPr>
        <p:txBody>
          <a:bodyPr wrap="square" lIns="0" tIns="0" rIns="0" bIns="0" rtlCol="0" anchor="t"/>
          <a:lstStyle/>
          <a:p>
            <a:pPr indent="0" marL="0">
              <a:buNone/>
            </a:pPr>
            <a:r>
              <a:rPr lang="en-US" sz="1400" dirty="0">
                <a:solidFill>
                  <a:schemeClr val="bg2"/>
                </a:solidFill>
              </a:rPr>
              <a:t>Most popular: automation and integrations</a:t>
            </a:r>
            <a:endParaRPr lang="en-US" sz="1400" dirty="0"/>
          </a:p>
        </p:txBody>
      </p:sp>
      <p:sp>
        <p:nvSpPr>
          <p:cNvPr id="17" name="obj102"/>
          <p:cNvSpPr/>
          <p:nvPr/>
        </p:nvSpPr>
        <p:spPr>
          <a:xfrm>
            <a:off x="5303520" y="1783080"/>
            <a:ext cx="2194560" cy="4206240"/>
          </a:xfrm>
          <a:prstGeom prst="roundRect">
            <a:avLst>
              <a:gd name="adj" fmla="val 5000"/>
            </a:avLst>
          </a:prstGeom>
          <a:solidFill>
            <a:schemeClr val="bg2"/>
          </a:solidFill>
          <a:ln w="12700">
            <a:solidFill>
              <a:schemeClr val="bg2"/>
            </a:solidFill>
            <a:prstDash val="solid"/>
          </a:ln>
        </p:spPr>
      </p:sp>
      <p:sp>
        <p:nvSpPr>
          <p:cNvPr id="18" name="obj103"/>
          <p:cNvSpPr/>
          <p:nvPr/>
        </p:nvSpPr>
        <p:spPr>
          <a:xfrm>
            <a:off x="5577840" y="2103120"/>
            <a:ext cx="365760" cy="365760"/>
          </a:xfrm>
          <a:prstGeom prst="ellipse">
            <a:avLst/>
          </a:prstGeom>
          <a:solidFill>
            <a:schemeClr val="accent3"/>
          </a:solidFill>
          <a:ln w="12700">
            <a:solidFill>
              <a:schemeClr val="accent3"/>
            </a:solidFill>
            <a:prstDash val="solid"/>
          </a:ln>
        </p:spPr>
      </p:sp>
      <p:sp>
        <p:nvSpPr>
          <p:cNvPr id="19" name="obj104"/>
          <p:cNvSpPr txBox="1"/>
          <p:nvPr/>
        </p:nvSpPr>
        <p:spPr>
          <a:xfrm>
            <a:off x="5577840" y="2651760"/>
            <a:ext cx="1737360" cy="411480"/>
          </a:xfrm>
          <a:prstGeom prst="rect">
            <a:avLst/>
          </a:prstGeom>
          <a:noFill/>
          <a:ln/>
        </p:spPr>
        <p:txBody>
          <a:bodyPr wrap="square" lIns="0" tIns="0" rIns="0" bIns="0" rtlCol="0" anchor="t"/>
          <a:lstStyle/>
          <a:p>
            <a:pPr indent="0" marL="0">
              <a:buNone/>
            </a:pPr>
            <a:r>
              <a:rPr lang="en-US" sz="1900" b="1" dirty="0">
                <a:solidFill>
                  <a:schemeClr val="tx2"/>
                </a:solidFill>
              </a:rPr>
              <a:t>Enterprise</a:t>
            </a:r>
            <a:endParaRPr lang="en-US" sz="1900" dirty="0"/>
          </a:p>
        </p:txBody>
      </p:sp>
      <p:sp>
        <p:nvSpPr>
          <p:cNvPr id="20" name="obj105"/>
          <p:cNvSpPr txBox="1"/>
          <p:nvPr/>
        </p:nvSpPr>
        <p:spPr>
          <a:xfrm>
            <a:off x="5577840" y="3154680"/>
            <a:ext cx="1737360" cy="731520"/>
          </a:xfrm>
          <a:prstGeom prst="rect">
            <a:avLst/>
          </a:prstGeom>
          <a:noFill/>
          <a:ln/>
        </p:spPr>
        <p:txBody>
          <a:bodyPr wrap="square" lIns="0" tIns="0" rIns="0" bIns="0" rtlCol="0" anchor="ctr"/>
          <a:lstStyle/>
          <a:p>
            <a:pPr indent="0" marL="0">
              <a:buNone/>
            </a:pPr>
            <a:r>
              <a:rPr lang="en-US" sz="3800" b="1" dirty="0">
                <a:solidFill>
                  <a:schemeClr val="tx2"/>
                </a:solidFill>
              </a:rPr>
              <a:t>Custom</a:t>
            </a:r>
            <a:endParaRPr lang="en-US" sz="3800" dirty="0"/>
          </a:p>
        </p:txBody>
      </p:sp>
      <p:sp>
        <p:nvSpPr>
          <p:cNvPr id="21" name="obj106"/>
          <p:cNvSpPr txBox="1"/>
          <p:nvPr/>
        </p:nvSpPr>
        <p:spPr>
          <a:xfrm>
            <a:off x="5577840" y="3931920"/>
            <a:ext cx="1737360" cy="320040"/>
          </a:xfrm>
          <a:prstGeom prst="rect">
            <a:avLst/>
          </a:prstGeom>
          <a:noFill/>
          <a:ln/>
        </p:spPr>
        <p:txBody>
          <a:bodyPr wrap="square" lIns="0" tIns="0" rIns="0" bIns="0" rtlCol="0" anchor="t"/>
          <a:lstStyle/>
          <a:p>
            <a:pPr indent="0" marL="0">
              <a:buNone/>
            </a:pPr>
            <a:r>
              <a:rPr lang="en-US" sz="1300" dirty="0">
                <a:solidFill>
                  <a:schemeClr val="accent5"/>
                </a:solidFill>
              </a:rPr>
              <a:t>annual contract</a:t>
            </a:r>
            <a:endParaRPr lang="en-US" sz="1300" dirty="0"/>
          </a:p>
        </p:txBody>
      </p:sp>
      <p:sp>
        <p:nvSpPr>
          <p:cNvPr id="22" name="obj107"/>
          <p:cNvSpPr txBox="1"/>
          <p:nvPr/>
        </p:nvSpPr>
        <p:spPr>
          <a:xfrm>
            <a:off x="5577840" y="4434840"/>
            <a:ext cx="1737360" cy="1188720"/>
          </a:xfrm>
          <a:prstGeom prst="rect">
            <a:avLst/>
          </a:prstGeom>
          <a:noFill/>
          <a:ln/>
        </p:spPr>
        <p:txBody>
          <a:bodyPr wrap="square" lIns="0" tIns="0" rIns="0" bIns="0" rtlCol="0" anchor="t"/>
          <a:lstStyle/>
          <a:p>
            <a:pPr indent="0" marL="0">
              <a:buNone/>
            </a:pPr>
            <a:r>
              <a:rPr lang="en-US" sz="1400" dirty="0">
                <a:solidFill>
                  <a:schemeClr val="tx1"/>
                </a:solidFill>
              </a:rPr>
              <a:t>Security, SLAs and dedicated support</a:t>
            </a:r>
            <a:endParaRPr lang="en-US" sz="1400" dirty="0"/>
          </a:p>
        </p:txBody>
      </p:sp>
      <p:sp>
        <p:nvSpPr>
          <p:cNvPr id="23" name="obj108"/>
          <p:cNvSpPr txBox="1"/>
          <p:nvPr/>
        </p:nvSpPr>
        <p:spPr>
          <a:xfrm>
            <a:off x="7863840" y="1783080"/>
            <a:ext cx="3749040" cy="411480"/>
          </a:xfrm>
          <a:prstGeom prst="rect">
            <a:avLst/>
          </a:prstGeom>
          <a:noFill/>
          <a:ln/>
        </p:spPr>
        <p:txBody>
          <a:bodyPr wrap="square" lIns="0" tIns="0" rIns="0" bIns="0" rtlCol="0" anchor="t"/>
          <a:lstStyle/>
          <a:p>
            <a:pPr indent="0" marL="0">
              <a:buNone/>
            </a:pPr>
            <a:r>
              <a:rPr lang="en-US" sz="1900" b="1" dirty="0">
                <a:solidFill>
                  <a:schemeClr val="tx2"/>
                </a:solidFill>
              </a:rPr>
              <a:t>Unit economics</a:t>
            </a:r>
            <a:endParaRPr lang="en-US" sz="1900" dirty="0"/>
          </a:p>
        </p:txBody>
      </p:sp>
      <p:sp>
        <p:nvSpPr>
          <p:cNvPr id="24" name="obj109"/>
          <p:cNvSpPr/>
          <p:nvPr/>
        </p:nvSpPr>
        <p:spPr>
          <a:xfrm>
            <a:off x="7863840" y="2331720"/>
            <a:ext cx="1783080" cy="1645920"/>
          </a:xfrm>
          <a:prstGeom prst="roundRect">
            <a:avLst>
              <a:gd name="adj" fmla="val 6667"/>
            </a:avLst>
          </a:prstGeom>
          <a:solidFill>
            <a:schemeClr val="bg2"/>
          </a:solidFill>
          <a:ln w="12700">
            <a:solidFill>
              <a:schemeClr val="bg2"/>
            </a:solidFill>
            <a:prstDash val="solid"/>
          </a:ln>
        </p:spPr>
      </p:sp>
      <p:sp>
        <p:nvSpPr>
          <p:cNvPr id="25" name="obj110"/>
          <p:cNvSpPr txBox="1"/>
          <p:nvPr/>
        </p:nvSpPr>
        <p:spPr>
          <a:xfrm>
            <a:off x="8046720" y="2560320"/>
            <a:ext cx="1463040" cy="731520"/>
          </a:xfrm>
          <a:prstGeom prst="rect">
            <a:avLst/>
          </a:prstGeom>
          <a:noFill/>
          <a:ln/>
        </p:spPr>
        <p:txBody>
          <a:bodyPr wrap="square" lIns="0" tIns="0" rIns="0" bIns="0" rtlCol="0" anchor="ctr"/>
          <a:lstStyle/>
          <a:p>
            <a:pPr indent="0" marL="0">
              <a:buNone/>
            </a:pPr>
            <a:r>
              <a:rPr lang="en-US" sz="2800" b="1" dirty="0">
                <a:solidFill>
                  <a:schemeClr val="accent1"/>
                </a:solidFill>
              </a:rPr>
              <a:t>$1,800</a:t>
            </a:r>
            <a:endParaRPr lang="en-US" sz="2800" dirty="0"/>
          </a:p>
        </p:txBody>
      </p:sp>
      <p:sp>
        <p:nvSpPr>
          <p:cNvPr id="26" name="obj111"/>
          <p:cNvSpPr txBox="1"/>
          <p:nvPr/>
        </p:nvSpPr>
        <p:spPr>
          <a:xfrm>
            <a:off x="8046720" y="3337560"/>
            <a:ext cx="1463040" cy="411480"/>
          </a:xfrm>
          <a:prstGeom prst="rect">
            <a:avLst/>
          </a:prstGeom>
          <a:noFill/>
          <a:ln/>
        </p:spPr>
        <p:txBody>
          <a:bodyPr wrap="square" lIns="0" tIns="0" rIns="0" bIns="0" rtlCol="0" anchor="t"/>
          <a:lstStyle/>
          <a:p>
            <a:pPr indent="0" marL="0">
              <a:buNone/>
            </a:pPr>
            <a:r>
              <a:rPr lang="en-US" sz="1400" dirty="0">
                <a:solidFill>
                  <a:schemeClr val="tx1"/>
                </a:solidFill>
              </a:rPr>
              <a:t>CAC</a:t>
            </a:r>
            <a:endParaRPr lang="en-US" sz="1400" dirty="0"/>
          </a:p>
        </p:txBody>
      </p:sp>
      <p:sp>
        <p:nvSpPr>
          <p:cNvPr id="27" name="obj112"/>
          <p:cNvSpPr/>
          <p:nvPr/>
        </p:nvSpPr>
        <p:spPr>
          <a:xfrm>
            <a:off x="9784080" y="2331720"/>
            <a:ext cx="1783080" cy="1645920"/>
          </a:xfrm>
          <a:prstGeom prst="roundRect">
            <a:avLst>
              <a:gd name="adj" fmla="val 6667"/>
            </a:avLst>
          </a:prstGeom>
          <a:solidFill>
            <a:schemeClr val="bg2"/>
          </a:solidFill>
          <a:ln w="12700">
            <a:solidFill>
              <a:schemeClr val="bg2"/>
            </a:solidFill>
            <a:prstDash val="solid"/>
          </a:ln>
        </p:spPr>
      </p:sp>
      <p:sp>
        <p:nvSpPr>
          <p:cNvPr id="28" name="obj113"/>
          <p:cNvSpPr txBox="1"/>
          <p:nvPr/>
        </p:nvSpPr>
        <p:spPr>
          <a:xfrm>
            <a:off x="9966960" y="2560320"/>
            <a:ext cx="1463040" cy="731520"/>
          </a:xfrm>
          <a:prstGeom prst="rect">
            <a:avLst/>
          </a:prstGeom>
          <a:noFill/>
          <a:ln/>
        </p:spPr>
        <p:txBody>
          <a:bodyPr wrap="square" lIns="0" tIns="0" rIns="0" bIns="0" rtlCol="0" anchor="ctr"/>
          <a:lstStyle/>
          <a:p>
            <a:pPr indent="0" marL="0">
              <a:buNone/>
            </a:pPr>
            <a:r>
              <a:rPr lang="en-US" sz="2800" b="1" dirty="0">
                <a:solidFill>
                  <a:schemeClr val="accent1"/>
                </a:solidFill>
              </a:rPr>
              <a:t>$9,400</a:t>
            </a:r>
            <a:endParaRPr lang="en-US" sz="2800" dirty="0"/>
          </a:p>
        </p:txBody>
      </p:sp>
      <p:sp>
        <p:nvSpPr>
          <p:cNvPr id="29" name="obj114"/>
          <p:cNvSpPr txBox="1"/>
          <p:nvPr/>
        </p:nvSpPr>
        <p:spPr>
          <a:xfrm>
            <a:off x="9966960" y="3337560"/>
            <a:ext cx="1463040" cy="411480"/>
          </a:xfrm>
          <a:prstGeom prst="rect">
            <a:avLst/>
          </a:prstGeom>
          <a:noFill/>
          <a:ln/>
        </p:spPr>
        <p:txBody>
          <a:bodyPr wrap="square" lIns="0" tIns="0" rIns="0" bIns="0" rtlCol="0" anchor="t"/>
          <a:lstStyle/>
          <a:p>
            <a:pPr indent="0" marL="0">
              <a:buNone/>
            </a:pPr>
            <a:r>
              <a:rPr lang="en-US" sz="1400" dirty="0">
                <a:solidFill>
                  <a:schemeClr val="tx1"/>
                </a:solidFill>
              </a:rPr>
              <a:t>LTV</a:t>
            </a:r>
            <a:endParaRPr lang="en-US" sz="1400" dirty="0"/>
          </a:p>
        </p:txBody>
      </p:sp>
      <p:sp>
        <p:nvSpPr>
          <p:cNvPr id="30" name="obj115"/>
          <p:cNvSpPr/>
          <p:nvPr/>
        </p:nvSpPr>
        <p:spPr>
          <a:xfrm>
            <a:off x="7863840" y="4160520"/>
            <a:ext cx="1783080" cy="1645920"/>
          </a:xfrm>
          <a:prstGeom prst="roundRect">
            <a:avLst>
              <a:gd name="adj" fmla="val 6667"/>
            </a:avLst>
          </a:prstGeom>
          <a:solidFill>
            <a:schemeClr val="bg2"/>
          </a:solidFill>
          <a:ln w="12700">
            <a:solidFill>
              <a:schemeClr val="bg2"/>
            </a:solidFill>
            <a:prstDash val="solid"/>
          </a:ln>
        </p:spPr>
      </p:sp>
      <p:sp>
        <p:nvSpPr>
          <p:cNvPr id="31" name="obj116"/>
          <p:cNvSpPr txBox="1"/>
          <p:nvPr/>
        </p:nvSpPr>
        <p:spPr>
          <a:xfrm>
            <a:off x="8046720" y="4389120"/>
            <a:ext cx="1463040" cy="731520"/>
          </a:xfrm>
          <a:prstGeom prst="rect">
            <a:avLst/>
          </a:prstGeom>
          <a:noFill/>
          <a:ln/>
        </p:spPr>
        <p:txBody>
          <a:bodyPr wrap="square" lIns="0" tIns="0" rIns="0" bIns="0" rtlCol="0" anchor="ctr"/>
          <a:lstStyle/>
          <a:p>
            <a:pPr indent="0" marL="0">
              <a:buNone/>
            </a:pPr>
            <a:r>
              <a:rPr lang="en-US" sz="2800" b="1" dirty="0">
                <a:solidFill>
                  <a:schemeClr val="accent1"/>
                </a:solidFill>
              </a:rPr>
              <a:t>5.2×</a:t>
            </a:r>
            <a:endParaRPr lang="en-US" sz="2800" dirty="0"/>
          </a:p>
        </p:txBody>
      </p:sp>
      <p:sp>
        <p:nvSpPr>
          <p:cNvPr id="32" name="obj117"/>
          <p:cNvSpPr txBox="1"/>
          <p:nvPr/>
        </p:nvSpPr>
        <p:spPr>
          <a:xfrm>
            <a:off x="8046720" y="5166360"/>
            <a:ext cx="1463040" cy="411480"/>
          </a:xfrm>
          <a:prstGeom prst="rect">
            <a:avLst/>
          </a:prstGeom>
          <a:noFill/>
          <a:ln/>
        </p:spPr>
        <p:txBody>
          <a:bodyPr wrap="square" lIns="0" tIns="0" rIns="0" bIns="0" rtlCol="0" anchor="t"/>
          <a:lstStyle/>
          <a:p>
            <a:pPr indent="0" marL="0">
              <a:buNone/>
            </a:pPr>
            <a:r>
              <a:rPr lang="en-US" sz="1400" dirty="0">
                <a:solidFill>
                  <a:schemeClr val="tx1"/>
                </a:solidFill>
              </a:rPr>
              <a:t>LTV : CAC</a:t>
            </a:r>
            <a:endParaRPr lang="en-US" sz="1400" dirty="0"/>
          </a:p>
        </p:txBody>
      </p:sp>
      <p:sp>
        <p:nvSpPr>
          <p:cNvPr id="33" name="obj118"/>
          <p:cNvSpPr/>
          <p:nvPr/>
        </p:nvSpPr>
        <p:spPr>
          <a:xfrm>
            <a:off x="9784080" y="4160520"/>
            <a:ext cx="1783080" cy="1645920"/>
          </a:xfrm>
          <a:prstGeom prst="roundRect">
            <a:avLst>
              <a:gd name="adj" fmla="val 6667"/>
            </a:avLst>
          </a:prstGeom>
          <a:solidFill>
            <a:schemeClr val="bg2"/>
          </a:solidFill>
          <a:ln w="12700">
            <a:solidFill>
              <a:schemeClr val="bg2"/>
            </a:solidFill>
            <a:prstDash val="solid"/>
          </a:ln>
        </p:spPr>
      </p:sp>
      <p:sp>
        <p:nvSpPr>
          <p:cNvPr id="34" name="obj119"/>
          <p:cNvSpPr txBox="1"/>
          <p:nvPr/>
        </p:nvSpPr>
        <p:spPr>
          <a:xfrm>
            <a:off x="9966960" y="4389120"/>
            <a:ext cx="1463040" cy="731520"/>
          </a:xfrm>
          <a:prstGeom prst="rect">
            <a:avLst/>
          </a:prstGeom>
          <a:noFill/>
          <a:ln/>
        </p:spPr>
        <p:txBody>
          <a:bodyPr wrap="square" lIns="0" tIns="0" rIns="0" bIns="0" rtlCol="0" anchor="ctr"/>
          <a:lstStyle/>
          <a:p>
            <a:pPr indent="0" marL="0">
              <a:buNone/>
            </a:pPr>
            <a:r>
              <a:rPr lang="en-US" sz="2800" b="1" dirty="0">
                <a:solidFill>
                  <a:schemeClr val="accent1"/>
                </a:solidFill>
              </a:rPr>
              <a:t>9 mo</a:t>
            </a:r>
            <a:endParaRPr lang="en-US" sz="2800" dirty="0"/>
          </a:p>
        </p:txBody>
      </p:sp>
      <p:sp>
        <p:nvSpPr>
          <p:cNvPr id="35" name="obj120"/>
          <p:cNvSpPr txBox="1"/>
          <p:nvPr/>
        </p:nvSpPr>
        <p:spPr>
          <a:xfrm>
            <a:off x="9966960" y="5166360"/>
            <a:ext cx="1463040" cy="411480"/>
          </a:xfrm>
          <a:prstGeom prst="rect">
            <a:avLst/>
          </a:prstGeom>
          <a:noFill/>
          <a:ln/>
        </p:spPr>
        <p:txBody>
          <a:bodyPr wrap="square" lIns="0" tIns="0" rIns="0" bIns="0" rtlCol="0" anchor="t"/>
          <a:lstStyle/>
          <a:p>
            <a:pPr indent="0" marL="0">
              <a:buNone/>
            </a:pPr>
            <a:r>
              <a:rPr lang="en-US" sz="1400" dirty="0">
                <a:solidFill>
                  <a:schemeClr val="tx1"/>
                </a:solidFill>
              </a:rPr>
              <a:t>CAC payback</a:t>
            </a:r>
            <a:endParaRPr lang="en-US" sz="14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06  ·  TRACTION</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Revenue has grown 3.4× in the last 12 months</a:t>
            </a:r>
            <a:endParaRPr lang="en-US" sz="3200" dirty="0"/>
          </a:p>
        </p:txBody>
      </p:sp>
      <p:graphicFrame>
        <p:nvGraphicFramePr>
          <p:cNvPr id="5" name="MRR chart" descr="Column chart of monthly recurring revenue rising from 29K in January to 100K in December"/>
          <p:cNvGraphicFramePr/>
          <p:nvPr/>
        </p:nvGraphicFramePr>
        <p:xfrm>
          <a:off x="548640" y="1737360"/>
          <a:ext cx="6949440" cy="4343400"/>
        </p:xfrm>
        <a:graphic xmlns:a="http://schemas.openxmlformats.org/drawingml/2006/main">
          <a:graphicData uri="http://schemas.openxmlformats.org/drawingml/2006/chart">
            <c:chart xmlns:c="http://schemas.openxmlformats.org/drawingml/2006/chart" r:id="rId1"/>
          </a:graphicData>
        </a:graphic>
      </p:graphicFrame>
      <p:sp>
        <p:nvSpPr>
          <p:cNvPr id="6" name="obj121"/>
          <p:cNvSpPr/>
          <p:nvPr/>
        </p:nvSpPr>
        <p:spPr>
          <a:xfrm>
            <a:off x="7863840" y="1783080"/>
            <a:ext cx="3749040" cy="914400"/>
          </a:xfrm>
          <a:prstGeom prst="roundRect">
            <a:avLst>
              <a:gd name="adj" fmla="val 12000"/>
            </a:avLst>
          </a:prstGeom>
          <a:solidFill>
            <a:schemeClr val="bg2"/>
          </a:solidFill>
          <a:ln w="12700">
            <a:solidFill>
              <a:schemeClr val="bg2"/>
            </a:solidFill>
            <a:prstDash val="solid"/>
          </a:ln>
        </p:spPr>
      </p:sp>
      <p:sp>
        <p:nvSpPr>
          <p:cNvPr id="7" name="obj122"/>
          <p:cNvSpPr txBox="1"/>
          <p:nvPr/>
        </p:nvSpPr>
        <p:spPr>
          <a:xfrm>
            <a:off x="8092440" y="1783080"/>
            <a:ext cx="1554480" cy="914400"/>
          </a:xfrm>
          <a:prstGeom prst="rect">
            <a:avLst/>
          </a:prstGeom>
          <a:noFill/>
          <a:ln/>
        </p:spPr>
        <p:txBody>
          <a:bodyPr wrap="square" lIns="0" tIns="0" rIns="0" bIns="0" rtlCol="0" anchor="ctr"/>
          <a:lstStyle/>
          <a:p>
            <a:pPr indent="0" marL="0">
              <a:buNone/>
            </a:pPr>
            <a:r>
              <a:rPr lang="en-US" sz="2600" b="1" dirty="0">
                <a:solidFill>
                  <a:schemeClr val="accent1"/>
                </a:solidFill>
              </a:rPr>
              <a:t>140+</a:t>
            </a:r>
            <a:endParaRPr lang="en-US" sz="2600" dirty="0"/>
          </a:p>
        </p:txBody>
      </p:sp>
      <p:sp>
        <p:nvSpPr>
          <p:cNvPr id="8" name="obj123"/>
          <p:cNvSpPr txBox="1"/>
          <p:nvPr/>
        </p:nvSpPr>
        <p:spPr>
          <a:xfrm>
            <a:off x="9692640" y="1783080"/>
            <a:ext cx="1828800" cy="914400"/>
          </a:xfrm>
          <a:prstGeom prst="rect">
            <a:avLst/>
          </a:prstGeom>
          <a:noFill/>
          <a:ln/>
        </p:spPr>
        <p:txBody>
          <a:bodyPr wrap="square" lIns="0" tIns="0" rIns="0" bIns="0" rtlCol="0" anchor="ctr"/>
          <a:lstStyle/>
          <a:p>
            <a:pPr indent="0" marL="0">
              <a:buNone/>
            </a:pPr>
            <a:r>
              <a:rPr lang="en-US" sz="1500" dirty="0">
                <a:solidFill>
                  <a:schemeClr val="tx1"/>
                </a:solidFill>
              </a:rPr>
              <a:t>paying customers</a:t>
            </a:r>
            <a:endParaRPr lang="en-US" sz="1500" dirty="0"/>
          </a:p>
        </p:txBody>
      </p:sp>
      <p:sp>
        <p:nvSpPr>
          <p:cNvPr id="9" name="obj124"/>
          <p:cNvSpPr/>
          <p:nvPr/>
        </p:nvSpPr>
        <p:spPr>
          <a:xfrm>
            <a:off x="7863840" y="2862072"/>
            <a:ext cx="3749040" cy="914400"/>
          </a:xfrm>
          <a:prstGeom prst="roundRect">
            <a:avLst>
              <a:gd name="adj" fmla="val 12000"/>
            </a:avLst>
          </a:prstGeom>
          <a:solidFill>
            <a:schemeClr val="bg2"/>
          </a:solidFill>
          <a:ln w="12700">
            <a:solidFill>
              <a:schemeClr val="bg2"/>
            </a:solidFill>
            <a:prstDash val="solid"/>
          </a:ln>
        </p:spPr>
      </p:sp>
      <p:sp>
        <p:nvSpPr>
          <p:cNvPr id="10" name="obj125"/>
          <p:cNvSpPr txBox="1"/>
          <p:nvPr/>
        </p:nvSpPr>
        <p:spPr>
          <a:xfrm>
            <a:off x="8092440" y="2862072"/>
            <a:ext cx="1554480" cy="914400"/>
          </a:xfrm>
          <a:prstGeom prst="rect">
            <a:avLst/>
          </a:prstGeom>
          <a:noFill/>
          <a:ln/>
        </p:spPr>
        <p:txBody>
          <a:bodyPr wrap="square" lIns="0" tIns="0" rIns="0" bIns="0" rtlCol="0" anchor="ctr"/>
          <a:lstStyle/>
          <a:p>
            <a:pPr indent="0" marL="0">
              <a:buNone/>
            </a:pPr>
            <a:r>
              <a:rPr lang="en-US" sz="2600" b="1" dirty="0">
                <a:solidFill>
                  <a:schemeClr val="accent1"/>
                </a:solidFill>
              </a:rPr>
              <a:t>118%</a:t>
            </a:r>
            <a:endParaRPr lang="en-US" sz="2600" dirty="0"/>
          </a:p>
        </p:txBody>
      </p:sp>
      <p:sp>
        <p:nvSpPr>
          <p:cNvPr id="11" name="obj126"/>
          <p:cNvSpPr txBox="1"/>
          <p:nvPr/>
        </p:nvSpPr>
        <p:spPr>
          <a:xfrm>
            <a:off x="9692640" y="2862072"/>
            <a:ext cx="1828800" cy="914400"/>
          </a:xfrm>
          <a:prstGeom prst="rect">
            <a:avLst/>
          </a:prstGeom>
          <a:noFill/>
          <a:ln/>
        </p:spPr>
        <p:txBody>
          <a:bodyPr wrap="square" lIns="0" tIns="0" rIns="0" bIns="0" rtlCol="0" anchor="ctr"/>
          <a:lstStyle/>
          <a:p>
            <a:pPr indent="0" marL="0">
              <a:buNone/>
            </a:pPr>
            <a:r>
              <a:rPr lang="en-US" sz="1500" dirty="0">
                <a:solidFill>
                  <a:schemeClr val="tx1"/>
                </a:solidFill>
              </a:rPr>
              <a:t>net revenue retention</a:t>
            </a:r>
            <a:endParaRPr lang="en-US" sz="1500" dirty="0"/>
          </a:p>
        </p:txBody>
      </p:sp>
      <p:sp>
        <p:nvSpPr>
          <p:cNvPr id="12" name="obj127"/>
          <p:cNvSpPr/>
          <p:nvPr/>
        </p:nvSpPr>
        <p:spPr>
          <a:xfrm>
            <a:off x="7863840" y="3941064"/>
            <a:ext cx="3749040" cy="914400"/>
          </a:xfrm>
          <a:prstGeom prst="roundRect">
            <a:avLst>
              <a:gd name="adj" fmla="val 12000"/>
            </a:avLst>
          </a:prstGeom>
          <a:solidFill>
            <a:schemeClr val="bg2"/>
          </a:solidFill>
          <a:ln w="12700">
            <a:solidFill>
              <a:schemeClr val="bg2"/>
            </a:solidFill>
            <a:prstDash val="solid"/>
          </a:ln>
        </p:spPr>
      </p:sp>
      <p:sp>
        <p:nvSpPr>
          <p:cNvPr id="13" name="obj128"/>
          <p:cNvSpPr txBox="1"/>
          <p:nvPr/>
        </p:nvSpPr>
        <p:spPr>
          <a:xfrm>
            <a:off x="8092440" y="3941064"/>
            <a:ext cx="1554480" cy="914400"/>
          </a:xfrm>
          <a:prstGeom prst="rect">
            <a:avLst/>
          </a:prstGeom>
          <a:noFill/>
          <a:ln/>
        </p:spPr>
        <p:txBody>
          <a:bodyPr wrap="square" lIns="0" tIns="0" rIns="0" bIns="0" rtlCol="0" anchor="ctr"/>
          <a:lstStyle/>
          <a:p>
            <a:pPr indent="0" marL="0">
              <a:buNone/>
            </a:pPr>
            <a:r>
              <a:rPr lang="en-US" sz="2600" b="1" dirty="0">
                <a:solidFill>
                  <a:schemeClr val="accent1"/>
                </a:solidFill>
              </a:rPr>
              <a:t>4.7 / 5</a:t>
            </a:r>
            <a:endParaRPr lang="en-US" sz="2600" dirty="0"/>
          </a:p>
        </p:txBody>
      </p:sp>
      <p:sp>
        <p:nvSpPr>
          <p:cNvPr id="14" name="obj129"/>
          <p:cNvSpPr txBox="1"/>
          <p:nvPr/>
        </p:nvSpPr>
        <p:spPr>
          <a:xfrm>
            <a:off x="9692640" y="3941064"/>
            <a:ext cx="1828800" cy="914400"/>
          </a:xfrm>
          <a:prstGeom prst="rect">
            <a:avLst/>
          </a:prstGeom>
          <a:noFill/>
          <a:ln/>
        </p:spPr>
        <p:txBody>
          <a:bodyPr wrap="square" lIns="0" tIns="0" rIns="0" bIns="0" rtlCol="0" anchor="ctr"/>
          <a:lstStyle/>
          <a:p>
            <a:pPr indent="0" marL="0">
              <a:buNone/>
            </a:pPr>
            <a:r>
              <a:rPr lang="en-US" sz="1500" dirty="0">
                <a:solidFill>
                  <a:schemeClr val="tx1"/>
                </a:solidFill>
              </a:rPr>
              <a:t>customer satisfaction</a:t>
            </a:r>
            <a:endParaRPr lang="en-US" sz="1500" dirty="0"/>
          </a:p>
        </p:txBody>
      </p:sp>
      <p:sp>
        <p:nvSpPr>
          <p:cNvPr id="15" name="obj130"/>
          <p:cNvSpPr txBox="1"/>
          <p:nvPr/>
        </p:nvSpPr>
        <p:spPr>
          <a:xfrm>
            <a:off x="7863840" y="5074920"/>
            <a:ext cx="3749040" cy="365760"/>
          </a:xfrm>
          <a:prstGeom prst="rect">
            <a:avLst/>
          </a:prstGeom>
          <a:noFill/>
          <a:ln/>
        </p:spPr>
        <p:txBody>
          <a:bodyPr wrap="square" lIns="0" tIns="0" rIns="0" bIns="0" rtlCol="0" anchor="t"/>
          <a:lstStyle/>
          <a:p>
            <a:pPr indent="0" marL="0">
              <a:buNone/>
            </a:pPr>
            <a:r>
              <a:rPr lang="en-US" sz="1600" b="1" dirty="0">
                <a:solidFill>
                  <a:schemeClr val="tx2"/>
                </a:solidFill>
              </a:rPr>
              <a:t>Milestones</a:t>
            </a:r>
            <a:endParaRPr lang="en-US" sz="1600" dirty="0"/>
          </a:p>
        </p:txBody>
      </p:sp>
      <p:sp>
        <p:nvSpPr>
          <p:cNvPr id="16" name="obj131"/>
          <p:cNvSpPr txBox="1"/>
          <p:nvPr/>
        </p:nvSpPr>
        <p:spPr>
          <a:xfrm>
            <a:off x="7863840" y="5440680"/>
            <a:ext cx="3749040" cy="640080"/>
          </a:xfrm>
          <a:prstGeom prst="rect">
            <a:avLst/>
          </a:prstGeom>
          <a:noFill/>
          <a:ln/>
        </p:spPr>
        <p:txBody>
          <a:bodyPr wrap="square" lIns="0" tIns="0" rIns="0" bIns="0" rtlCol="0" anchor="t"/>
          <a:lstStyle/>
          <a:p>
            <a:pPr indent="0" marL="0">
              <a:buNone/>
            </a:pPr>
            <a:r>
              <a:rPr lang="en-US" sz="1400" dirty="0">
                <a:solidFill>
                  <a:schemeClr val="tx1"/>
                </a:solidFill>
              </a:rPr>
              <a:t>Signed [Key Customer]  ·  Partnership with [Partner]  ·  Launched in [Market]</a:t>
            </a:r>
            <a:endParaRPr lang="en-US" sz="14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07  ·  COMPETITION</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The only solution that is fast, affordable and complete</a:t>
            </a:r>
            <a:endParaRPr lang="en-US" sz="3200" dirty="0"/>
          </a:p>
        </p:txBody>
      </p:sp>
      <p:graphicFrame>
        <p:nvGraphicFramePr>
          <p:cNvPr id="10" name="Competition table"/>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914400"/>
        </p:xfrm>
        <a:graphic>
          <a:graphicData uri="http://schemas.openxmlformats.org/drawingml/2006/table">
            <a:tbl>
              <a:tblPr/>
              <a:tblGrid>
                <a:gridCol w="3291840"/>
                <a:gridCol w="1965960"/>
                <a:gridCol w="1920240"/>
                <a:gridCol w="1920240"/>
                <a:gridCol w="1965960"/>
              </a:tblGrid>
              <a:tr h="566928">
                <a:tc>
                  <a:txBody>
                    <a:bodyPr/>
                    <a:lstStyle/>
                    <a:p>
                      <a:pPr algn="l" indent="0" marL="0">
                        <a:buNone/>
                      </a:pPr>
                      <a:r>
                        <a:rPr lang="en-US" sz="1500" b="1" dirty="0">
                          <a:solidFill>
                            <a:schemeClr val="bg1"/>
                          </a:solidFill>
                        </a:rPr>
                        <a:t>Capability</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c>
                  <a:txBody>
                    <a:bodyPr/>
                    <a:lstStyle/>
                    <a:p>
                      <a:pPr algn="ctr" indent="0" marL="0">
                        <a:buNone/>
                      </a:pPr>
                      <a:r>
                        <a:rPr lang="en-US" sz="1500" b="1" dirty="0">
                          <a:solidFill>
                            <a:schemeClr val="tx2"/>
                          </a:solidFill>
                        </a:rPr>
                        <a:t>Your Company</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24B"/>
                    </a:solidFill>
                  </a:tcPr>
                </a:tc>
                <a:tc>
                  <a:txBody>
                    <a:bodyPr/>
                    <a:lstStyle/>
                    <a:p>
                      <a:pPr algn="ctr" indent="0" marL="0">
                        <a:buNone/>
                      </a:pPr>
                      <a:r>
                        <a:rPr lang="en-US" sz="1500" b="1" dirty="0">
                          <a:solidFill>
                            <a:schemeClr val="bg1"/>
                          </a:solidFill>
                        </a:rPr>
                        <a:t>Competitor A</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c>
                  <a:txBody>
                    <a:bodyPr/>
                    <a:lstStyle/>
                    <a:p>
                      <a:pPr algn="ctr" indent="0" marL="0">
                        <a:buNone/>
                      </a:pPr>
                      <a:r>
                        <a:rPr lang="en-US" sz="1500" b="1" dirty="0">
                          <a:solidFill>
                            <a:schemeClr val="bg1"/>
                          </a:solidFill>
                        </a:rPr>
                        <a:t>Competitor B</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c>
                  <a:txBody>
                    <a:bodyPr/>
                    <a:lstStyle/>
                    <a:p>
                      <a:pPr algn="ctr" indent="0" marL="0">
                        <a:buNone/>
                      </a:pPr>
                      <a:r>
                        <a:rPr lang="en-US" sz="1500" b="1" dirty="0">
                          <a:solidFill>
                            <a:schemeClr val="bg1"/>
                          </a:solidFill>
                        </a:rPr>
                        <a:t>Status quo</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r>
              <a:tr h="566928">
                <a:tc>
                  <a:txBody>
                    <a:bodyPr/>
                    <a:lstStyle/>
                    <a:p>
                      <a:pPr algn="l" indent="0" marL="0">
                        <a:buNone/>
                      </a:pPr>
                      <a:r>
                        <a:rPr lang="en-US" sz="1500" dirty="0">
                          <a:solidFill>
                            <a:srgbClr val="1E1E2F"/>
                          </a:solidFill>
                        </a:rPr>
                        <a:t>Set up in under one day</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2000" b="1" dirty="0">
                          <a:solidFill>
                            <a:srgbClr val="FF6B4A"/>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3D6"/>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1500" dirty="0">
                          <a:solidFill>
                            <a:srgbClr val="8C8FA6"/>
                          </a:solidFill>
                        </a:rPr>
                        <a:t>Partial</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r>
              <a:tr h="566928">
                <a:tc>
                  <a:txBody>
                    <a:bodyPr/>
                    <a:lstStyle/>
                    <a:p>
                      <a:pPr algn="l" indent="0" marL="0">
                        <a:buNone/>
                      </a:pPr>
                      <a:r>
                        <a:rPr lang="en-US" sz="1500" dirty="0">
                          <a:solidFill>
                            <a:srgbClr val="1E1E2F"/>
                          </a:solidFill>
                        </a:rPr>
                        <a:t>End-to-end automation</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FF6B4A"/>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3D6"/>
                    </a:solidFill>
                  </a:tcPr>
                </a:tc>
                <a:tc>
                  <a:txBody>
                    <a:bodyPr/>
                    <a:lstStyle/>
                    <a:p>
                      <a:pPr algn="ctr" indent="0" marL="0">
                        <a:buNone/>
                      </a:pPr>
                      <a:r>
                        <a:rPr lang="en-US" sz="1500" dirty="0">
                          <a:solidFill>
                            <a:srgbClr val="8C8FA6"/>
                          </a:solidFill>
                        </a:rPr>
                        <a:t>Partial</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BB5A0"/>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E1E2F"/>
                          </a:solidFill>
                        </a:rPr>
                        <a:t>Affordable for small teams</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2000" b="1" dirty="0">
                          <a:solidFill>
                            <a:srgbClr val="FF6B4A"/>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3D6"/>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2000" b="1" dirty="0">
                          <a:solidFill>
                            <a:srgbClr val="2BB5A0"/>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r>
              <a:tr h="566928">
                <a:tc>
                  <a:txBody>
                    <a:bodyPr/>
                    <a:lstStyle/>
                    <a:p>
                      <a:pPr algn="l" indent="0" marL="0">
                        <a:buNone/>
                      </a:pPr>
                      <a:r>
                        <a:rPr lang="en-US" sz="1500" dirty="0">
                          <a:solidFill>
                            <a:srgbClr val="1E1E2F"/>
                          </a:solidFill>
                        </a:rPr>
                        <a:t>Built-in analytics</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FF6B4A"/>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3D6"/>
                    </a:solidFill>
                  </a:tcPr>
                </a:tc>
                <a:tc>
                  <a:txBody>
                    <a:bodyPr/>
                    <a:lstStyle/>
                    <a:p>
                      <a:pPr algn="ctr" indent="0" marL="0">
                        <a:buNone/>
                      </a:pPr>
                      <a:r>
                        <a:rPr lang="en-US" sz="2000" b="1" dirty="0">
                          <a:solidFill>
                            <a:srgbClr val="2BB5A0"/>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E1E2F"/>
                          </a:solidFill>
                        </a:rPr>
                        <a:t>Local support and integrations</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2000" b="1" dirty="0">
                          <a:solidFill>
                            <a:srgbClr val="FF6B4A"/>
                          </a:solidFill>
                        </a:rPr>
                        <a:t>✓</a:t>
                      </a:r>
                      <a:endParaRPr lang="en-US" sz="20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3D6"/>
                    </a:solidFill>
                  </a:tcPr>
                </a:tc>
                <a:tc>
                  <a:txBody>
                    <a:bodyPr/>
                    <a:lstStyle/>
                    <a:p>
                      <a:pPr algn="ctr" indent="0" marL="0">
                        <a:buNone/>
                      </a:pPr>
                      <a:r>
                        <a:rPr lang="en-US" sz="1500" dirty="0">
                          <a:solidFill>
                            <a:srgbClr val="8C8FA6"/>
                          </a:solidFill>
                        </a:rPr>
                        <a:t>—</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1500" dirty="0">
                          <a:solidFill>
                            <a:srgbClr val="8C8FA6"/>
                          </a:solidFill>
                        </a:rPr>
                        <a:t>Partial</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ctr" indent="0" marL="0">
                        <a:buNone/>
                      </a:pPr>
                      <a:r>
                        <a:rPr lang="en-US" sz="1500" dirty="0">
                          <a:solidFill>
                            <a:srgbClr val="8C8FA6"/>
                          </a:solidFill>
                        </a:rPr>
                        <a:t>Partial</a:t>
                      </a:r>
                      <a:endParaRPr lang="en-US" sz="1500" dirty="0"/>
                    </a:p>
                  </a:txBody>
                  <a:tcPr marL="137160" marR="13716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r>
            </a:tbl>
          </a:graphicData>
        </a:graphic>
      </p:graphicFrame>
      <p:sp>
        <p:nvSpPr>
          <p:cNvPr id="6" name="obj132"/>
          <p:cNvSpPr/>
          <p:nvPr/>
        </p:nvSpPr>
        <p:spPr>
          <a:xfrm>
            <a:off x="548640" y="5349240"/>
            <a:ext cx="11064240" cy="685800"/>
          </a:xfrm>
          <a:prstGeom prst="roundRect">
            <a:avLst>
              <a:gd name="adj" fmla="val 16000"/>
            </a:avLst>
          </a:prstGeom>
          <a:solidFill>
            <a:schemeClr val="tx2"/>
          </a:solidFill>
          <a:ln w="12700">
            <a:solidFill>
              <a:schemeClr val="tx2"/>
            </a:solidFill>
            <a:prstDash val="solid"/>
          </a:ln>
        </p:spPr>
      </p:sp>
      <p:sp>
        <p:nvSpPr>
          <p:cNvPr id="7" name="obj133"/>
          <p:cNvSpPr txBox="1"/>
          <p:nvPr/>
        </p:nvSpPr>
        <p:spPr>
          <a:xfrm>
            <a:off x="868680" y="5349240"/>
            <a:ext cx="10515600" cy="685800"/>
          </a:xfrm>
          <a:prstGeom prst="rect">
            <a:avLst/>
          </a:prstGeom>
          <a:noFill/>
          <a:ln/>
        </p:spPr>
        <p:txBody>
          <a:bodyPr wrap="square" lIns="0" tIns="0" rIns="0" bIns="0" rtlCol="0" anchor="ctr"/>
          <a:lstStyle/>
          <a:p>
            <a:pPr indent="0" marL="0">
              <a:buNone/>
            </a:pPr>
            <a:r>
              <a:rPr lang="en-US" sz="1600" b="1" dirty="0">
                <a:solidFill>
                  <a:schemeClr val="accent4"/>
                </a:solidFill>
              </a:rPr>
              <a:t>Why we win:  </a:t>
            </a:r>
            <a:pPr indent="0" marL="0">
              <a:buNone/>
            </a:pPr>
            <a:r>
              <a:rPr lang="en-US" sz="1600" dirty="0">
                <a:solidFill>
                  <a:schemeClr val="bg1"/>
                </a:solidFill>
              </a:rPr>
              <a:t>summarise your sustainable advantage in one sentence.</a:t>
            </a:r>
            <a:endParaRPr lang="en-US" sz="16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08  ·  GO-TO-MARKET</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A repeatable path to our next 1,000 customers</a:t>
            </a:r>
            <a:endParaRPr lang="en-US" sz="3200" dirty="0"/>
          </a:p>
        </p:txBody>
      </p:sp>
      <p:sp>
        <p:nvSpPr>
          <p:cNvPr id="5" name="obj134"/>
          <p:cNvSpPr/>
          <p:nvPr/>
        </p:nvSpPr>
        <p:spPr>
          <a:xfrm>
            <a:off x="548640" y="1783080"/>
            <a:ext cx="3474720" cy="4206240"/>
          </a:xfrm>
          <a:prstGeom prst="roundRect">
            <a:avLst>
              <a:gd name="adj" fmla="val 3158"/>
            </a:avLst>
          </a:prstGeom>
          <a:solidFill>
            <a:schemeClr val="bg2"/>
          </a:solidFill>
          <a:ln w="12700">
            <a:solidFill>
              <a:schemeClr val="bg2"/>
            </a:solidFill>
            <a:prstDash val="solid"/>
          </a:ln>
        </p:spPr>
      </p:sp>
      <p:sp>
        <p:nvSpPr>
          <p:cNvPr id="6" name="obj135"/>
          <p:cNvSpPr/>
          <p:nvPr/>
        </p:nvSpPr>
        <p:spPr>
          <a:xfrm>
            <a:off x="868680" y="2103120"/>
            <a:ext cx="822960" cy="822960"/>
          </a:xfrm>
          <a:prstGeom prst="ellipse">
            <a:avLst/>
          </a:prstGeom>
          <a:solidFill>
            <a:schemeClr val="accent1"/>
          </a:solidFill>
          <a:ln w="12700">
            <a:solidFill>
              <a:schemeClr val="accent1"/>
            </a:solidFill>
            <a:prstDash val="solid"/>
          </a:ln>
        </p:spPr>
      </p:sp>
      <p:pic>
        <p:nvPicPr>
          <p:cNvPr id="7" name="obj136" descr="icon">    </p:cNvPr>
          <p:cNvPicPr>
            <a:picLocks noChangeAspect="1"/>
          </p:cNvPicPr>
          <p:nvPr/>
        </p:nvPicPr>
        <p:blipFill>
          <a:blip r:embed="rId1"/>
          <a:stretch>
            <a:fillRect/>
          </a:stretch>
        </p:blipFill>
        <p:spPr>
          <a:xfrm>
            <a:off x="1090879" y="2325319"/>
            <a:ext cx="378562" cy="378562"/>
          </a:xfrm>
          <a:prstGeom prst="rect">
            <a:avLst/>
          </a:prstGeom>
        </p:spPr>
      </p:pic>
      <p:sp>
        <p:nvSpPr>
          <p:cNvPr id="8" name="obj137"/>
          <p:cNvSpPr txBox="1"/>
          <p:nvPr/>
        </p:nvSpPr>
        <p:spPr>
          <a:xfrm>
            <a:off x="868680" y="3154680"/>
            <a:ext cx="2834640" cy="457200"/>
          </a:xfrm>
          <a:prstGeom prst="rect">
            <a:avLst/>
          </a:prstGeom>
          <a:noFill/>
          <a:ln/>
        </p:spPr>
        <p:txBody>
          <a:bodyPr wrap="square" lIns="0" tIns="0" rIns="0" bIns="0" rtlCol="0" anchor="t"/>
          <a:lstStyle/>
          <a:p>
            <a:pPr indent="0" marL="0">
              <a:buNone/>
            </a:pPr>
            <a:r>
              <a:rPr lang="en-US" sz="2100" b="1" dirty="0">
                <a:solidFill>
                  <a:schemeClr val="tx2"/>
                </a:solidFill>
              </a:rPr>
              <a:t>Digital marketing</a:t>
            </a:r>
            <a:endParaRPr lang="en-US" sz="2100" dirty="0"/>
          </a:p>
        </p:txBody>
      </p:sp>
      <p:sp>
        <p:nvSpPr>
          <p:cNvPr id="9" name="obj138"/>
          <p:cNvSpPr txBox="1"/>
          <p:nvPr/>
        </p:nvSpPr>
        <p:spPr>
          <a:xfrm>
            <a:off x="868680" y="3657600"/>
            <a:ext cx="2834640" cy="1097280"/>
          </a:xfrm>
          <a:prstGeom prst="rect">
            <a:avLst/>
          </a:prstGeom>
          <a:noFill/>
          <a:ln/>
        </p:spPr>
        <p:txBody>
          <a:bodyPr wrap="square" lIns="0" tIns="0" rIns="0" bIns="0" rtlCol="0" anchor="t"/>
          <a:lstStyle/>
          <a:p>
            <a:pPr indent="0" marL="0">
              <a:buNone/>
            </a:pPr>
            <a:r>
              <a:rPr lang="en-US" sz="1500" dirty="0">
                <a:solidFill>
                  <a:schemeClr val="tx1"/>
                </a:solidFill>
              </a:rPr>
              <a:t>Content, search and paid social to drive inbound demand.</a:t>
            </a:r>
            <a:endParaRPr lang="en-US" sz="1500" dirty="0"/>
          </a:p>
        </p:txBody>
      </p:sp>
      <p:sp>
        <p:nvSpPr>
          <p:cNvPr id="10" name="obj139"/>
          <p:cNvSpPr/>
          <p:nvPr/>
        </p:nvSpPr>
        <p:spPr>
          <a:xfrm>
            <a:off x="868680" y="5074920"/>
            <a:ext cx="2834640" cy="548640"/>
          </a:xfrm>
          <a:prstGeom prst="roundRect">
            <a:avLst>
              <a:gd name="adj" fmla="val 50000"/>
            </a:avLst>
          </a:prstGeom>
          <a:solidFill>
            <a:schemeClr val="bg1"/>
          </a:solidFill>
          <a:ln w="15875">
            <a:solidFill>
              <a:schemeClr val="accent1"/>
            </a:solidFill>
            <a:prstDash val="solid"/>
          </a:ln>
        </p:spPr>
      </p:sp>
      <p:sp>
        <p:nvSpPr>
          <p:cNvPr id="11" name="obj140"/>
          <p:cNvSpPr txBox="1"/>
          <p:nvPr/>
        </p:nvSpPr>
        <p:spPr>
          <a:xfrm>
            <a:off x="868680" y="5074920"/>
            <a:ext cx="2834640" cy="548640"/>
          </a:xfrm>
          <a:prstGeom prst="rect">
            <a:avLst/>
          </a:prstGeom>
          <a:noFill/>
          <a:ln/>
        </p:spPr>
        <p:txBody>
          <a:bodyPr wrap="square" lIns="0" tIns="0" rIns="0" bIns="0" rtlCol="0" anchor="ctr"/>
          <a:lstStyle/>
          <a:p>
            <a:pPr algn="ctr" indent="0" marL="0">
              <a:buNone/>
            </a:pPr>
            <a:r>
              <a:rPr lang="en-US" sz="1400" b="1" dirty="0">
                <a:solidFill>
                  <a:schemeClr val="tx2"/>
                </a:solidFill>
              </a:rPr>
              <a:t>Target CAC: $1,200</a:t>
            </a:r>
            <a:endParaRPr lang="en-US" sz="1400" dirty="0"/>
          </a:p>
        </p:txBody>
      </p:sp>
      <p:sp>
        <p:nvSpPr>
          <p:cNvPr id="12" name="obj141"/>
          <p:cNvSpPr/>
          <p:nvPr/>
        </p:nvSpPr>
        <p:spPr>
          <a:xfrm>
            <a:off x="4343400" y="1783080"/>
            <a:ext cx="3474720" cy="4206240"/>
          </a:xfrm>
          <a:prstGeom prst="roundRect">
            <a:avLst>
              <a:gd name="adj" fmla="val 3158"/>
            </a:avLst>
          </a:prstGeom>
          <a:solidFill>
            <a:schemeClr val="bg2"/>
          </a:solidFill>
          <a:ln w="12700">
            <a:solidFill>
              <a:schemeClr val="bg2"/>
            </a:solidFill>
            <a:prstDash val="solid"/>
          </a:ln>
        </p:spPr>
      </p:sp>
      <p:sp>
        <p:nvSpPr>
          <p:cNvPr id="13" name="obj142"/>
          <p:cNvSpPr/>
          <p:nvPr/>
        </p:nvSpPr>
        <p:spPr>
          <a:xfrm>
            <a:off x="4663440" y="2103120"/>
            <a:ext cx="822960" cy="822960"/>
          </a:xfrm>
          <a:prstGeom prst="ellipse">
            <a:avLst/>
          </a:prstGeom>
          <a:solidFill>
            <a:schemeClr val="accent3"/>
          </a:solidFill>
          <a:ln w="12700">
            <a:solidFill>
              <a:schemeClr val="accent3"/>
            </a:solidFill>
            <a:prstDash val="solid"/>
          </a:ln>
        </p:spPr>
      </p:sp>
      <p:pic>
        <p:nvPicPr>
          <p:cNvPr id="14" name="obj143" descr="icon">    </p:cNvPr>
          <p:cNvPicPr>
            <a:picLocks noChangeAspect="1"/>
          </p:cNvPicPr>
          <p:nvPr/>
        </p:nvPicPr>
        <p:blipFill>
          <a:blip r:embed="rId2"/>
          <a:stretch>
            <a:fillRect/>
          </a:stretch>
        </p:blipFill>
        <p:spPr>
          <a:xfrm>
            <a:off x="4885639" y="2325319"/>
            <a:ext cx="378562" cy="378562"/>
          </a:xfrm>
          <a:prstGeom prst="rect">
            <a:avLst/>
          </a:prstGeom>
        </p:spPr>
      </p:pic>
      <p:sp>
        <p:nvSpPr>
          <p:cNvPr id="15" name="obj144"/>
          <p:cNvSpPr txBox="1"/>
          <p:nvPr/>
        </p:nvSpPr>
        <p:spPr>
          <a:xfrm>
            <a:off x="4663440" y="3154680"/>
            <a:ext cx="2834640" cy="457200"/>
          </a:xfrm>
          <a:prstGeom prst="rect">
            <a:avLst/>
          </a:prstGeom>
          <a:noFill/>
          <a:ln/>
        </p:spPr>
        <p:txBody>
          <a:bodyPr wrap="square" lIns="0" tIns="0" rIns="0" bIns="0" rtlCol="0" anchor="t"/>
          <a:lstStyle/>
          <a:p>
            <a:pPr indent="0" marL="0">
              <a:buNone/>
            </a:pPr>
            <a:r>
              <a:rPr lang="en-US" sz="2100" b="1" dirty="0">
                <a:solidFill>
                  <a:schemeClr val="tx2"/>
                </a:solidFill>
              </a:rPr>
              <a:t>Direct sales</a:t>
            </a:r>
            <a:endParaRPr lang="en-US" sz="2100" dirty="0"/>
          </a:p>
        </p:txBody>
      </p:sp>
      <p:sp>
        <p:nvSpPr>
          <p:cNvPr id="16" name="obj145"/>
          <p:cNvSpPr txBox="1"/>
          <p:nvPr/>
        </p:nvSpPr>
        <p:spPr>
          <a:xfrm>
            <a:off x="4663440" y="3657600"/>
            <a:ext cx="2834640" cy="1097280"/>
          </a:xfrm>
          <a:prstGeom prst="rect">
            <a:avLst/>
          </a:prstGeom>
          <a:noFill/>
          <a:ln/>
        </p:spPr>
        <p:txBody>
          <a:bodyPr wrap="square" lIns="0" tIns="0" rIns="0" bIns="0" rtlCol="0" anchor="t"/>
          <a:lstStyle/>
          <a:p>
            <a:pPr indent="0" marL="0">
              <a:buNone/>
            </a:pPr>
            <a:r>
              <a:rPr lang="en-US" sz="1500" dirty="0">
                <a:solidFill>
                  <a:schemeClr val="tx1"/>
                </a:solidFill>
              </a:rPr>
              <a:t>Inside sales team closing mid-market and enterprise accounts.</a:t>
            </a:r>
            <a:endParaRPr lang="en-US" sz="1500" dirty="0"/>
          </a:p>
        </p:txBody>
      </p:sp>
      <p:sp>
        <p:nvSpPr>
          <p:cNvPr id="17" name="obj146"/>
          <p:cNvSpPr/>
          <p:nvPr/>
        </p:nvSpPr>
        <p:spPr>
          <a:xfrm>
            <a:off x="4663440" y="5074920"/>
            <a:ext cx="2834640" cy="548640"/>
          </a:xfrm>
          <a:prstGeom prst="roundRect">
            <a:avLst>
              <a:gd name="adj" fmla="val 50000"/>
            </a:avLst>
          </a:prstGeom>
          <a:solidFill>
            <a:schemeClr val="bg1"/>
          </a:solidFill>
          <a:ln w="15875">
            <a:solidFill>
              <a:schemeClr val="accent3"/>
            </a:solidFill>
            <a:prstDash val="solid"/>
          </a:ln>
        </p:spPr>
      </p:sp>
      <p:sp>
        <p:nvSpPr>
          <p:cNvPr id="18" name="obj147"/>
          <p:cNvSpPr txBox="1"/>
          <p:nvPr/>
        </p:nvSpPr>
        <p:spPr>
          <a:xfrm>
            <a:off x="4663440" y="5074920"/>
            <a:ext cx="2834640" cy="548640"/>
          </a:xfrm>
          <a:prstGeom prst="rect">
            <a:avLst/>
          </a:prstGeom>
          <a:noFill/>
          <a:ln/>
        </p:spPr>
        <p:txBody>
          <a:bodyPr wrap="square" lIns="0" tIns="0" rIns="0" bIns="0" rtlCol="0" anchor="ctr"/>
          <a:lstStyle/>
          <a:p>
            <a:pPr algn="ctr" indent="0" marL="0">
              <a:buNone/>
            </a:pPr>
            <a:r>
              <a:rPr lang="en-US" sz="1400" b="1" dirty="0">
                <a:solidFill>
                  <a:schemeClr val="tx2"/>
                </a:solidFill>
              </a:rPr>
              <a:t>Target CAC: $3,500</a:t>
            </a:r>
            <a:endParaRPr lang="en-US" sz="1400" dirty="0"/>
          </a:p>
        </p:txBody>
      </p:sp>
      <p:sp>
        <p:nvSpPr>
          <p:cNvPr id="19" name="obj148"/>
          <p:cNvSpPr/>
          <p:nvPr/>
        </p:nvSpPr>
        <p:spPr>
          <a:xfrm>
            <a:off x="8138160" y="1783080"/>
            <a:ext cx="3474720" cy="4206240"/>
          </a:xfrm>
          <a:prstGeom prst="roundRect">
            <a:avLst>
              <a:gd name="adj" fmla="val 3158"/>
            </a:avLst>
          </a:prstGeom>
          <a:solidFill>
            <a:schemeClr val="bg2"/>
          </a:solidFill>
          <a:ln w="12700">
            <a:solidFill>
              <a:schemeClr val="bg2"/>
            </a:solidFill>
            <a:prstDash val="solid"/>
          </a:ln>
        </p:spPr>
      </p:sp>
      <p:sp>
        <p:nvSpPr>
          <p:cNvPr id="20" name="obj149"/>
          <p:cNvSpPr/>
          <p:nvPr/>
        </p:nvSpPr>
        <p:spPr>
          <a:xfrm>
            <a:off x="8458200" y="2103120"/>
            <a:ext cx="822960" cy="822960"/>
          </a:xfrm>
          <a:prstGeom prst="ellipse">
            <a:avLst/>
          </a:prstGeom>
          <a:solidFill>
            <a:schemeClr val="accent2"/>
          </a:solidFill>
          <a:ln w="12700">
            <a:solidFill>
              <a:schemeClr val="accent2"/>
            </a:solidFill>
            <a:prstDash val="solid"/>
          </a:ln>
        </p:spPr>
      </p:sp>
      <p:pic>
        <p:nvPicPr>
          <p:cNvPr id="21" name="obj150" descr="icon">    </p:cNvPr>
          <p:cNvPicPr>
            <a:picLocks noChangeAspect="1"/>
          </p:cNvPicPr>
          <p:nvPr/>
        </p:nvPicPr>
        <p:blipFill>
          <a:blip r:embed="rId3"/>
          <a:stretch>
            <a:fillRect/>
          </a:stretch>
        </p:blipFill>
        <p:spPr>
          <a:xfrm>
            <a:off x="8680399" y="2325319"/>
            <a:ext cx="378562" cy="378562"/>
          </a:xfrm>
          <a:prstGeom prst="rect">
            <a:avLst/>
          </a:prstGeom>
        </p:spPr>
      </p:pic>
      <p:sp>
        <p:nvSpPr>
          <p:cNvPr id="22" name="obj151"/>
          <p:cNvSpPr txBox="1"/>
          <p:nvPr/>
        </p:nvSpPr>
        <p:spPr>
          <a:xfrm>
            <a:off x="8458200" y="3154680"/>
            <a:ext cx="2834640" cy="457200"/>
          </a:xfrm>
          <a:prstGeom prst="rect">
            <a:avLst/>
          </a:prstGeom>
          <a:noFill/>
          <a:ln/>
        </p:spPr>
        <p:txBody>
          <a:bodyPr wrap="square" lIns="0" tIns="0" rIns="0" bIns="0" rtlCol="0" anchor="t"/>
          <a:lstStyle/>
          <a:p>
            <a:pPr indent="0" marL="0">
              <a:buNone/>
            </a:pPr>
            <a:r>
              <a:rPr lang="en-US" sz="2100" b="1" dirty="0">
                <a:solidFill>
                  <a:schemeClr val="tx2"/>
                </a:solidFill>
              </a:rPr>
              <a:t>Partnerships</a:t>
            </a:r>
            <a:endParaRPr lang="en-US" sz="2100" dirty="0"/>
          </a:p>
        </p:txBody>
      </p:sp>
      <p:sp>
        <p:nvSpPr>
          <p:cNvPr id="23" name="obj152"/>
          <p:cNvSpPr txBox="1"/>
          <p:nvPr/>
        </p:nvSpPr>
        <p:spPr>
          <a:xfrm>
            <a:off x="8458200" y="3657600"/>
            <a:ext cx="2834640" cy="1097280"/>
          </a:xfrm>
          <a:prstGeom prst="rect">
            <a:avLst/>
          </a:prstGeom>
          <a:noFill/>
          <a:ln/>
        </p:spPr>
        <p:txBody>
          <a:bodyPr wrap="square" lIns="0" tIns="0" rIns="0" bIns="0" rtlCol="0" anchor="t"/>
          <a:lstStyle/>
          <a:p>
            <a:pPr indent="0" marL="0">
              <a:buNone/>
            </a:pPr>
            <a:r>
              <a:rPr lang="en-US" sz="1500" dirty="0">
                <a:solidFill>
                  <a:schemeClr val="tx1"/>
                </a:solidFill>
              </a:rPr>
              <a:t>Resellers and platform integrations that bring warm leads.</a:t>
            </a:r>
            <a:endParaRPr lang="en-US" sz="1500" dirty="0"/>
          </a:p>
        </p:txBody>
      </p:sp>
      <p:sp>
        <p:nvSpPr>
          <p:cNvPr id="24" name="obj153"/>
          <p:cNvSpPr/>
          <p:nvPr/>
        </p:nvSpPr>
        <p:spPr>
          <a:xfrm>
            <a:off x="8458200" y="5074920"/>
            <a:ext cx="2834640" cy="548640"/>
          </a:xfrm>
          <a:prstGeom prst="roundRect">
            <a:avLst>
              <a:gd name="adj" fmla="val 50000"/>
            </a:avLst>
          </a:prstGeom>
          <a:solidFill>
            <a:schemeClr val="bg1"/>
          </a:solidFill>
          <a:ln w="15875">
            <a:solidFill>
              <a:schemeClr val="accent2"/>
            </a:solidFill>
            <a:prstDash val="solid"/>
          </a:ln>
        </p:spPr>
      </p:sp>
      <p:sp>
        <p:nvSpPr>
          <p:cNvPr id="25" name="obj154"/>
          <p:cNvSpPr txBox="1"/>
          <p:nvPr/>
        </p:nvSpPr>
        <p:spPr>
          <a:xfrm>
            <a:off x="8458200" y="5074920"/>
            <a:ext cx="2834640" cy="548640"/>
          </a:xfrm>
          <a:prstGeom prst="rect">
            <a:avLst/>
          </a:prstGeom>
          <a:noFill/>
          <a:ln/>
        </p:spPr>
        <p:txBody>
          <a:bodyPr wrap="square" lIns="0" tIns="0" rIns="0" bIns="0" rtlCol="0" anchor="ctr"/>
          <a:lstStyle/>
          <a:p>
            <a:pPr algn="ctr" indent="0" marL="0">
              <a:buNone/>
            </a:pPr>
            <a:r>
              <a:rPr lang="en-US" sz="1400" b="1" dirty="0">
                <a:solidFill>
                  <a:schemeClr val="tx2"/>
                </a:solidFill>
              </a:rPr>
              <a:t>Revenue share: 20%</a:t>
            </a:r>
            <a:endParaRPr lang="en-US" sz="14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09  ·  TEAM</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A team that has built and scaled this before</a:t>
            </a:r>
            <a:endParaRPr lang="en-US" sz="3200" dirty="0"/>
          </a:p>
        </p:txBody>
      </p:sp>
      <p:sp>
        <p:nvSpPr>
          <p:cNvPr id="5" name="obj155"/>
          <p:cNvSpPr/>
          <p:nvPr/>
        </p:nvSpPr>
        <p:spPr>
          <a:xfrm>
            <a:off x="548640" y="1783080"/>
            <a:ext cx="2578608" cy="3429000"/>
          </a:xfrm>
          <a:prstGeom prst="roundRect">
            <a:avLst>
              <a:gd name="adj" fmla="val 4255"/>
            </a:avLst>
          </a:prstGeom>
          <a:solidFill>
            <a:schemeClr val="bg2"/>
          </a:solidFill>
          <a:ln w="12700">
            <a:solidFill>
              <a:schemeClr val="bg2"/>
            </a:solidFill>
            <a:prstDash val="solid"/>
          </a:ln>
        </p:spPr>
      </p:sp>
      <p:sp>
        <p:nvSpPr>
          <p:cNvPr id="6" name="obj156"/>
          <p:cNvSpPr/>
          <p:nvPr/>
        </p:nvSpPr>
        <p:spPr>
          <a:xfrm>
            <a:off x="1335024" y="2011680"/>
            <a:ext cx="1005840" cy="1005840"/>
          </a:xfrm>
          <a:prstGeom prst="ellipse">
            <a:avLst/>
          </a:prstGeom>
          <a:solidFill>
            <a:srgbClr val="DCDCE6"/>
          </a:solidFill>
          <a:ln w="38100">
            <a:solidFill>
              <a:schemeClr val="bg1"/>
            </a:solidFill>
            <a:prstDash val="solid"/>
          </a:ln>
        </p:spPr>
      </p:sp>
      <p:pic>
        <p:nvPicPr>
          <p:cNvPr id="7" name="obj157" descr="photo placeholder">    </p:cNvPr>
          <p:cNvPicPr>
            <a:picLocks noChangeAspect="1"/>
          </p:cNvPicPr>
          <p:nvPr/>
        </p:nvPicPr>
        <p:blipFill>
          <a:blip r:embed="rId1"/>
          <a:stretch>
            <a:fillRect/>
          </a:stretch>
        </p:blipFill>
        <p:spPr>
          <a:xfrm>
            <a:off x="1609344" y="2267712"/>
            <a:ext cx="457200" cy="457200"/>
          </a:xfrm>
          <a:prstGeom prst="rect">
            <a:avLst/>
          </a:prstGeom>
        </p:spPr>
      </p:pic>
      <p:sp>
        <p:nvSpPr>
          <p:cNvPr id="8" name="obj158"/>
          <p:cNvSpPr txBox="1"/>
          <p:nvPr/>
        </p:nvSpPr>
        <p:spPr>
          <a:xfrm>
            <a:off x="731520" y="3200400"/>
            <a:ext cx="2212848" cy="384048"/>
          </a:xfrm>
          <a:prstGeom prst="rect">
            <a:avLst/>
          </a:prstGeom>
          <a:noFill/>
          <a:ln/>
        </p:spPr>
        <p:txBody>
          <a:bodyPr wrap="square" lIns="0" tIns="0" rIns="0" bIns="0" rtlCol="0" anchor="t"/>
          <a:lstStyle/>
          <a:p>
            <a:pPr algn="ctr" indent="0" marL="0">
              <a:buNone/>
            </a:pPr>
            <a:r>
              <a:rPr lang="en-US" sz="1800" b="1" dirty="0">
                <a:solidFill>
                  <a:schemeClr val="tx2"/>
                </a:solidFill>
              </a:rPr>
              <a:t>Founder Name</a:t>
            </a:r>
            <a:endParaRPr lang="en-US" sz="1800" dirty="0"/>
          </a:p>
        </p:txBody>
      </p:sp>
      <p:sp>
        <p:nvSpPr>
          <p:cNvPr id="9" name="obj159"/>
          <p:cNvSpPr txBox="1"/>
          <p:nvPr/>
        </p:nvSpPr>
        <p:spPr>
          <a:xfrm>
            <a:off x="731520" y="3584448"/>
            <a:ext cx="2212848" cy="347472"/>
          </a:xfrm>
          <a:prstGeom prst="rect">
            <a:avLst/>
          </a:prstGeom>
          <a:noFill/>
          <a:ln/>
        </p:spPr>
        <p:txBody>
          <a:bodyPr wrap="square" lIns="0" tIns="0" rIns="0" bIns="0" rtlCol="0" anchor="t"/>
          <a:lstStyle/>
          <a:p>
            <a:pPr algn="ctr" indent="0" marL="0">
              <a:buNone/>
            </a:pPr>
            <a:r>
              <a:rPr lang="en-US" sz="1400" b="1" dirty="0">
                <a:solidFill>
                  <a:schemeClr val="accent1"/>
                </a:solidFill>
              </a:rPr>
              <a:t>CEO &amp; Co-founder</a:t>
            </a:r>
            <a:endParaRPr lang="en-US" sz="1400" dirty="0"/>
          </a:p>
        </p:txBody>
      </p:sp>
      <p:sp>
        <p:nvSpPr>
          <p:cNvPr id="10" name="obj160"/>
          <p:cNvSpPr txBox="1"/>
          <p:nvPr/>
        </p:nvSpPr>
        <p:spPr>
          <a:xfrm>
            <a:off x="777240" y="4023360"/>
            <a:ext cx="2121408" cy="1051560"/>
          </a:xfrm>
          <a:prstGeom prst="rect">
            <a:avLst/>
          </a:prstGeom>
          <a:noFill/>
          <a:ln/>
        </p:spPr>
        <p:txBody>
          <a:bodyPr wrap="square" lIns="0" tIns="0" rIns="0" bIns="0" rtlCol="0" anchor="t"/>
          <a:lstStyle/>
          <a:p>
            <a:pPr algn="ctr" indent="0" marL="0">
              <a:buNone/>
            </a:pPr>
            <a:r>
              <a:rPr lang="en-US" sz="1400" dirty="0">
                <a:solidFill>
                  <a:schemeClr val="tx1"/>
                </a:solidFill>
              </a:rPr>
              <a:t>Previously led [X] at [Company]; 10 years in [industry].</a:t>
            </a:r>
            <a:endParaRPr lang="en-US" sz="1400" dirty="0"/>
          </a:p>
        </p:txBody>
      </p:sp>
      <p:sp>
        <p:nvSpPr>
          <p:cNvPr id="11" name="obj161"/>
          <p:cNvSpPr/>
          <p:nvPr/>
        </p:nvSpPr>
        <p:spPr>
          <a:xfrm>
            <a:off x="3364992" y="1783080"/>
            <a:ext cx="2578608" cy="3429000"/>
          </a:xfrm>
          <a:prstGeom prst="roundRect">
            <a:avLst>
              <a:gd name="adj" fmla="val 4255"/>
            </a:avLst>
          </a:prstGeom>
          <a:solidFill>
            <a:schemeClr val="bg2"/>
          </a:solidFill>
          <a:ln w="12700">
            <a:solidFill>
              <a:schemeClr val="bg2"/>
            </a:solidFill>
            <a:prstDash val="solid"/>
          </a:ln>
        </p:spPr>
      </p:sp>
      <p:sp>
        <p:nvSpPr>
          <p:cNvPr id="12" name="obj162"/>
          <p:cNvSpPr/>
          <p:nvPr/>
        </p:nvSpPr>
        <p:spPr>
          <a:xfrm>
            <a:off x="4151376" y="2011680"/>
            <a:ext cx="1005840" cy="1005840"/>
          </a:xfrm>
          <a:prstGeom prst="ellipse">
            <a:avLst/>
          </a:prstGeom>
          <a:solidFill>
            <a:srgbClr val="DCDCE6"/>
          </a:solidFill>
          <a:ln w="38100">
            <a:solidFill>
              <a:schemeClr val="bg1"/>
            </a:solidFill>
            <a:prstDash val="solid"/>
          </a:ln>
        </p:spPr>
      </p:sp>
      <p:pic>
        <p:nvPicPr>
          <p:cNvPr id="13" name="obj163" descr="photo placeholder">    </p:cNvPr>
          <p:cNvPicPr>
            <a:picLocks noChangeAspect="1"/>
          </p:cNvPicPr>
          <p:nvPr/>
        </p:nvPicPr>
        <p:blipFill>
          <a:blip r:embed="rId2"/>
          <a:stretch>
            <a:fillRect/>
          </a:stretch>
        </p:blipFill>
        <p:spPr>
          <a:xfrm>
            <a:off x="4425696" y="2267712"/>
            <a:ext cx="457200" cy="457200"/>
          </a:xfrm>
          <a:prstGeom prst="rect">
            <a:avLst/>
          </a:prstGeom>
        </p:spPr>
      </p:pic>
      <p:sp>
        <p:nvSpPr>
          <p:cNvPr id="14" name="obj164"/>
          <p:cNvSpPr txBox="1"/>
          <p:nvPr/>
        </p:nvSpPr>
        <p:spPr>
          <a:xfrm>
            <a:off x="3547872" y="3200400"/>
            <a:ext cx="2212848" cy="384048"/>
          </a:xfrm>
          <a:prstGeom prst="rect">
            <a:avLst/>
          </a:prstGeom>
          <a:noFill/>
          <a:ln/>
        </p:spPr>
        <p:txBody>
          <a:bodyPr wrap="square" lIns="0" tIns="0" rIns="0" bIns="0" rtlCol="0" anchor="t"/>
          <a:lstStyle/>
          <a:p>
            <a:pPr algn="ctr" indent="0" marL="0">
              <a:buNone/>
            </a:pPr>
            <a:r>
              <a:rPr lang="en-US" sz="1800" b="1" dirty="0">
                <a:solidFill>
                  <a:schemeClr val="tx2"/>
                </a:solidFill>
              </a:rPr>
              <a:t>Founder Name</a:t>
            </a:r>
            <a:endParaRPr lang="en-US" sz="1800" dirty="0"/>
          </a:p>
        </p:txBody>
      </p:sp>
      <p:sp>
        <p:nvSpPr>
          <p:cNvPr id="15" name="obj165"/>
          <p:cNvSpPr txBox="1"/>
          <p:nvPr/>
        </p:nvSpPr>
        <p:spPr>
          <a:xfrm>
            <a:off x="3547872" y="3584448"/>
            <a:ext cx="2212848" cy="347472"/>
          </a:xfrm>
          <a:prstGeom prst="rect">
            <a:avLst/>
          </a:prstGeom>
          <a:noFill/>
          <a:ln/>
        </p:spPr>
        <p:txBody>
          <a:bodyPr wrap="square" lIns="0" tIns="0" rIns="0" bIns="0" rtlCol="0" anchor="t"/>
          <a:lstStyle/>
          <a:p>
            <a:pPr algn="ctr" indent="0" marL="0">
              <a:buNone/>
            </a:pPr>
            <a:r>
              <a:rPr lang="en-US" sz="1400" b="1" dirty="0">
                <a:solidFill>
                  <a:schemeClr val="accent1"/>
                </a:solidFill>
              </a:rPr>
              <a:t>CTO &amp; Co-founder</a:t>
            </a:r>
            <a:endParaRPr lang="en-US" sz="1400" dirty="0"/>
          </a:p>
        </p:txBody>
      </p:sp>
      <p:sp>
        <p:nvSpPr>
          <p:cNvPr id="16" name="obj166"/>
          <p:cNvSpPr txBox="1"/>
          <p:nvPr/>
        </p:nvSpPr>
        <p:spPr>
          <a:xfrm>
            <a:off x="3593592" y="4023360"/>
            <a:ext cx="2121408" cy="1051560"/>
          </a:xfrm>
          <a:prstGeom prst="rect">
            <a:avLst/>
          </a:prstGeom>
          <a:noFill/>
          <a:ln/>
        </p:spPr>
        <p:txBody>
          <a:bodyPr wrap="square" lIns="0" tIns="0" rIns="0" bIns="0" rtlCol="0" anchor="t"/>
          <a:lstStyle/>
          <a:p>
            <a:pPr algn="ctr" indent="0" marL="0">
              <a:buNone/>
            </a:pPr>
            <a:r>
              <a:rPr lang="en-US" sz="1400" dirty="0">
                <a:solidFill>
                  <a:schemeClr val="tx1"/>
                </a:solidFill>
              </a:rPr>
              <a:t>Built [product] used by [N] users; ex-[Company] engineer.</a:t>
            </a:r>
            <a:endParaRPr lang="en-US" sz="1400" dirty="0"/>
          </a:p>
        </p:txBody>
      </p:sp>
      <p:sp>
        <p:nvSpPr>
          <p:cNvPr id="17" name="obj167"/>
          <p:cNvSpPr/>
          <p:nvPr/>
        </p:nvSpPr>
        <p:spPr>
          <a:xfrm>
            <a:off x="6181344" y="1783080"/>
            <a:ext cx="2578608" cy="3429000"/>
          </a:xfrm>
          <a:prstGeom prst="roundRect">
            <a:avLst>
              <a:gd name="adj" fmla="val 4255"/>
            </a:avLst>
          </a:prstGeom>
          <a:solidFill>
            <a:schemeClr val="bg2"/>
          </a:solidFill>
          <a:ln w="12700">
            <a:solidFill>
              <a:schemeClr val="bg2"/>
            </a:solidFill>
            <a:prstDash val="solid"/>
          </a:ln>
        </p:spPr>
      </p:sp>
      <p:sp>
        <p:nvSpPr>
          <p:cNvPr id="18" name="obj168"/>
          <p:cNvSpPr/>
          <p:nvPr/>
        </p:nvSpPr>
        <p:spPr>
          <a:xfrm>
            <a:off x="6967728" y="2011680"/>
            <a:ext cx="1005840" cy="1005840"/>
          </a:xfrm>
          <a:prstGeom prst="ellipse">
            <a:avLst/>
          </a:prstGeom>
          <a:solidFill>
            <a:srgbClr val="DCDCE6"/>
          </a:solidFill>
          <a:ln w="38100">
            <a:solidFill>
              <a:schemeClr val="bg1"/>
            </a:solidFill>
            <a:prstDash val="solid"/>
          </a:ln>
        </p:spPr>
      </p:sp>
      <p:pic>
        <p:nvPicPr>
          <p:cNvPr id="19" name="obj169" descr="photo placeholder">    </p:cNvPr>
          <p:cNvPicPr>
            <a:picLocks noChangeAspect="1"/>
          </p:cNvPicPr>
          <p:nvPr/>
        </p:nvPicPr>
        <p:blipFill>
          <a:blip r:embed="rId3"/>
          <a:stretch>
            <a:fillRect/>
          </a:stretch>
        </p:blipFill>
        <p:spPr>
          <a:xfrm>
            <a:off x="7242048" y="2267712"/>
            <a:ext cx="457200" cy="457200"/>
          </a:xfrm>
          <a:prstGeom prst="rect">
            <a:avLst/>
          </a:prstGeom>
        </p:spPr>
      </p:pic>
      <p:sp>
        <p:nvSpPr>
          <p:cNvPr id="20" name="obj170"/>
          <p:cNvSpPr txBox="1"/>
          <p:nvPr/>
        </p:nvSpPr>
        <p:spPr>
          <a:xfrm>
            <a:off x="6364224" y="3200400"/>
            <a:ext cx="2212848" cy="384048"/>
          </a:xfrm>
          <a:prstGeom prst="rect">
            <a:avLst/>
          </a:prstGeom>
          <a:noFill/>
          <a:ln/>
        </p:spPr>
        <p:txBody>
          <a:bodyPr wrap="square" lIns="0" tIns="0" rIns="0" bIns="0" rtlCol="0" anchor="t"/>
          <a:lstStyle/>
          <a:p>
            <a:pPr algn="ctr" indent="0" marL="0">
              <a:buNone/>
            </a:pPr>
            <a:r>
              <a:rPr lang="en-US" sz="1800" b="1" dirty="0">
                <a:solidFill>
                  <a:schemeClr val="tx2"/>
                </a:solidFill>
              </a:rPr>
              <a:t>Team Member</a:t>
            </a:r>
            <a:endParaRPr lang="en-US" sz="1800" dirty="0"/>
          </a:p>
        </p:txBody>
      </p:sp>
      <p:sp>
        <p:nvSpPr>
          <p:cNvPr id="21" name="obj171"/>
          <p:cNvSpPr txBox="1"/>
          <p:nvPr/>
        </p:nvSpPr>
        <p:spPr>
          <a:xfrm>
            <a:off x="6364224" y="3584448"/>
            <a:ext cx="2212848" cy="347472"/>
          </a:xfrm>
          <a:prstGeom prst="rect">
            <a:avLst/>
          </a:prstGeom>
          <a:noFill/>
          <a:ln/>
        </p:spPr>
        <p:txBody>
          <a:bodyPr wrap="square" lIns="0" tIns="0" rIns="0" bIns="0" rtlCol="0" anchor="t"/>
          <a:lstStyle/>
          <a:p>
            <a:pPr algn="ctr" indent="0" marL="0">
              <a:buNone/>
            </a:pPr>
            <a:r>
              <a:rPr lang="en-US" sz="1400" b="1" dirty="0">
                <a:solidFill>
                  <a:schemeClr val="accent1"/>
                </a:solidFill>
              </a:rPr>
              <a:t>Head of Sales</a:t>
            </a:r>
            <a:endParaRPr lang="en-US" sz="1400" dirty="0"/>
          </a:p>
        </p:txBody>
      </p:sp>
      <p:sp>
        <p:nvSpPr>
          <p:cNvPr id="22" name="obj172"/>
          <p:cNvSpPr txBox="1"/>
          <p:nvPr/>
        </p:nvSpPr>
        <p:spPr>
          <a:xfrm>
            <a:off x="6409944" y="4023360"/>
            <a:ext cx="2121408" cy="1051560"/>
          </a:xfrm>
          <a:prstGeom prst="rect">
            <a:avLst/>
          </a:prstGeom>
          <a:noFill/>
          <a:ln/>
        </p:spPr>
        <p:txBody>
          <a:bodyPr wrap="square" lIns="0" tIns="0" rIns="0" bIns="0" rtlCol="0" anchor="t"/>
          <a:lstStyle/>
          <a:p>
            <a:pPr algn="ctr" indent="0" marL="0">
              <a:buNone/>
            </a:pPr>
            <a:r>
              <a:rPr lang="en-US" sz="1400" dirty="0">
                <a:solidFill>
                  <a:schemeClr val="tx1"/>
                </a:solidFill>
              </a:rPr>
              <a:t>Grew [Company] revenue from $1M to $10M ARR.</a:t>
            </a:r>
            <a:endParaRPr lang="en-US" sz="1400" dirty="0"/>
          </a:p>
        </p:txBody>
      </p:sp>
      <p:sp>
        <p:nvSpPr>
          <p:cNvPr id="23" name="obj173"/>
          <p:cNvSpPr/>
          <p:nvPr/>
        </p:nvSpPr>
        <p:spPr>
          <a:xfrm>
            <a:off x="8997696" y="1783080"/>
            <a:ext cx="2578608" cy="3429000"/>
          </a:xfrm>
          <a:prstGeom prst="roundRect">
            <a:avLst>
              <a:gd name="adj" fmla="val 4255"/>
            </a:avLst>
          </a:prstGeom>
          <a:solidFill>
            <a:schemeClr val="bg2"/>
          </a:solidFill>
          <a:ln w="12700">
            <a:solidFill>
              <a:schemeClr val="bg2"/>
            </a:solidFill>
            <a:prstDash val="solid"/>
          </a:ln>
        </p:spPr>
      </p:sp>
      <p:sp>
        <p:nvSpPr>
          <p:cNvPr id="24" name="obj174"/>
          <p:cNvSpPr/>
          <p:nvPr/>
        </p:nvSpPr>
        <p:spPr>
          <a:xfrm>
            <a:off x="9784080" y="2011680"/>
            <a:ext cx="1005840" cy="1005840"/>
          </a:xfrm>
          <a:prstGeom prst="ellipse">
            <a:avLst/>
          </a:prstGeom>
          <a:solidFill>
            <a:srgbClr val="DCDCE6"/>
          </a:solidFill>
          <a:ln w="38100">
            <a:solidFill>
              <a:schemeClr val="bg1"/>
            </a:solidFill>
            <a:prstDash val="solid"/>
          </a:ln>
        </p:spPr>
      </p:sp>
      <p:pic>
        <p:nvPicPr>
          <p:cNvPr id="25" name="obj175" descr="photo placeholder">    </p:cNvPr>
          <p:cNvPicPr>
            <a:picLocks noChangeAspect="1"/>
          </p:cNvPicPr>
          <p:nvPr/>
        </p:nvPicPr>
        <p:blipFill>
          <a:blip r:embed="rId4"/>
          <a:stretch>
            <a:fillRect/>
          </a:stretch>
        </p:blipFill>
        <p:spPr>
          <a:xfrm>
            <a:off x="10058400" y="2267712"/>
            <a:ext cx="457200" cy="457200"/>
          </a:xfrm>
          <a:prstGeom prst="rect">
            <a:avLst/>
          </a:prstGeom>
        </p:spPr>
      </p:pic>
      <p:sp>
        <p:nvSpPr>
          <p:cNvPr id="26" name="obj176"/>
          <p:cNvSpPr txBox="1"/>
          <p:nvPr/>
        </p:nvSpPr>
        <p:spPr>
          <a:xfrm>
            <a:off x="9180576" y="3200400"/>
            <a:ext cx="2212848" cy="384048"/>
          </a:xfrm>
          <a:prstGeom prst="rect">
            <a:avLst/>
          </a:prstGeom>
          <a:noFill/>
          <a:ln/>
        </p:spPr>
        <p:txBody>
          <a:bodyPr wrap="square" lIns="0" tIns="0" rIns="0" bIns="0" rtlCol="0" anchor="t"/>
          <a:lstStyle/>
          <a:p>
            <a:pPr algn="ctr" indent="0" marL="0">
              <a:buNone/>
            </a:pPr>
            <a:r>
              <a:rPr lang="en-US" sz="1800" b="1" dirty="0">
                <a:solidFill>
                  <a:schemeClr val="tx2"/>
                </a:solidFill>
              </a:rPr>
              <a:t>Team Member</a:t>
            </a:r>
            <a:endParaRPr lang="en-US" sz="1800" dirty="0"/>
          </a:p>
        </p:txBody>
      </p:sp>
      <p:sp>
        <p:nvSpPr>
          <p:cNvPr id="27" name="obj177"/>
          <p:cNvSpPr txBox="1"/>
          <p:nvPr/>
        </p:nvSpPr>
        <p:spPr>
          <a:xfrm>
            <a:off x="9180576" y="3584448"/>
            <a:ext cx="2212848" cy="347472"/>
          </a:xfrm>
          <a:prstGeom prst="rect">
            <a:avLst/>
          </a:prstGeom>
          <a:noFill/>
          <a:ln/>
        </p:spPr>
        <p:txBody>
          <a:bodyPr wrap="square" lIns="0" tIns="0" rIns="0" bIns="0" rtlCol="0" anchor="t"/>
          <a:lstStyle/>
          <a:p>
            <a:pPr algn="ctr" indent="0" marL="0">
              <a:buNone/>
            </a:pPr>
            <a:r>
              <a:rPr lang="en-US" sz="1400" b="1" dirty="0">
                <a:solidFill>
                  <a:schemeClr val="accent1"/>
                </a:solidFill>
              </a:rPr>
              <a:t>Head of Product</a:t>
            </a:r>
            <a:endParaRPr lang="en-US" sz="1400" dirty="0"/>
          </a:p>
        </p:txBody>
      </p:sp>
      <p:sp>
        <p:nvSpPr>
          <p:cNvPr id="28" name="obj178"/>
          <p:cNvSpPr txBox="1"/>
          <p:nvPr/>
        </p:nvSpPr>
        <p:spPr>
          <a:xfrm>
            <a:off x="9226296" y="4023360"/>
            <a:ext cx="2121408" cy="1051560"/>
          </a:xfrm>
          <a:prstGeom prst="rect">
            <a:avLst/>
          </a:prstGeom>
          <a:noFill/>
          <a:ln/>
        </p:spPr>
        <p:txBody>
          <a:bodyPr wrap="square" lIns="0" tIns="0" rIns="0" bIns="0" rtlCol="0" anchor="t"/>
          <a:lstStyle/>
          <a:p>
            <a:pPr algn="ctr" indent="0" marL="0">
              <a:buNone/>
            </a:pPr>
            <a:r>
              <a:rPr lang="en-US" sz="1400" dirty="0">
                <a:solidFill>
                  <a:schemeClr val="tx1"/>
                </a:solidFill>
              </a:rPr>
              <a:t>Shipped [product] at [Company]; design and data lead.</a:t>
            </a:r>
            <a:endParaRPr lang="en-US" sz="1400" dirty="0"/>
          </a:p>
        </p:txBody>
      </p:sp>
      <p:sp>
        <p:nvSpPr>
          <p:cNvPr id="29" name="obj179"/>
          <p:cNvSpPr/>
          <p:nvPr/>
        </p:nvSpPr>
        <p:spPr>
          <a:xfrm>
            <a:off x="548640" y="5440680"/>
            <a:ext cx="11064240" cy="594360"/>
          </a:xfrm>
          <a:prstGeom prst="roundRect">
            <a:avLst>
              <a:gd name="adj" fmla="val 18462"/>
            </a:avLst>
          </a:prstGeom>
          <a:solidFill>
            <a:schemeClr val="bg2"/>
          </a:solidFill>
          <a:ln w="12700">
            <a:solidFill>
              <a:schemeClr val="bg2"/>
            </a:solidFill>
            <a:prstDash val="solid"/>
          </a:ln>
        </p:spPr>
      </p:sp>
      <p:sp>
        <p:nvSpPr>
          <p:cNvPr id="30" name="obj180"/>
          <p:cNvSpPr txBox="1"/>
          <p:nvPr/>
        </p:nvSpPr>
        <p:spPr>
          <a:xfrm>
            <a:off x="868680" y="5440680"/>
            <a:ext cx="10515600" cy="594360"/>
          </a:xfrm>
          <a:prstGeom prst="rect">
            <a:avLst/>
          </a:prstGeom>
          <a:noFill/>
          <a:ln/>
        </p:spPr>
        <p:txBody>
          <a:bodyPr wrap="square" lIns="0" tIns="0" rIns="0" bIns="0" rtlCol="0" anchor="ctr"/>
          <a:lstStyle/>
          <a:p>
            <a:pPr indent="0" marL="0">
              <a:buNone/>
            </a:pPr>
            <a:r>
              <a:rPr lang="en-US" sz="1500" b="1" dirty="0">
                <a:solidFill>
                  <a:schemeClr val="tx2"/>
                </a:solidFill>
              </a:rPr>
              <a:t>Advisors &amp; backers:  </a:t>
            </a:r>
            <a:pPr indent="0" marL="0">
              <a:buNone/>
            </a:pPr>
            <a:r>
              <a:rPr lang="en-US" sz="1500" dirty="0">
                <a:solidFill>
                  <a:schemeClr val="tx1"/>
                </a:solidFill>
              </a:rPr>
              <a:t>Advisor Name (role)  ·  Advisor Name (role)  ·  Angel investor or accelerator</a:t>
            </a:r>
            <a:endParaRPr lang="en-US" sz="15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10  ·  FINANCIAL PROJECTIONS</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On track to $18M revenue and profitability by Year 4</a:t>
            </a:r>
            <a:endParaRPr lang="en-US" sz="3200" dirty="0"/>
          </a:p>
        </p:txBody>
      </p:sp>
      <p:graphicFrame>
        <p:nvGraphicFramePr>
          <p:cNvPr id="5" name="Financial projection chart" descr="Combo chart of revenue, operating costs and EBITDA from 2025 to 2029"/>
          <p:cNvGraphicFramePr/>
          <p:nvPr/>
        </p:nvGraphicFramePr>
        <p:xfrm>
          <a:off x="548640" y="1737360"/>
          <a:ext cx="6949440" cy="4343400"/>
        </p:xfrm>
        <a:graphic xmlns:a="http://schemas.openxmlformats.org/drawingml/2006/main">
          <a:graphicData uri="http://schemas.openxmlformats.org/drawingml/2006/chart">
            <c:chart xmlns:c="http://schemas.openxmlformats.org/drawingml/2006/chart" r:id="rId1"/>
          </a:graphicData>
        </a:graphic>
      </p:graphicFrame>
      <p:graphicFrame>
        <p:nvGraphicFramePr>
          <p:cNvPr id="13" name="Key metrics table"/>
          <p:cNvGraphicFramePr>
            <a:graphicFrameLocks noGrp="1"/>
          </p:cNvGraphicFramePr>
          <p:nvPr>
            <p:extLst>
              <p:ext uri="{D42A27DB-BD31-4B8C-83A1-F6EECF244321}">
                <p14:modId xmlns:p14="http://schemas.microsoft.com/office/powerpoint/2010/main" val="1579011935"/>
              </p:ext>
            </p:extLst>
          </p:nvPr>
        </p:nvGraphicFramePr>
        <p:xfrm>
          <a:off x="7818120" y="1783080"/>
          <a:ext cx="3794760" cy="914400"/>
        </p:xfrm>
        <a:graphic>
          <a:graphicData uri="http://schemas.openxmlformats.org/drawingml/2006/table">
            <a:tbl>
              <a:tblPr/>
              <a:tblGrid>
                <a:gridCol w="1463040"/>
                <a:gridCol w="777240"/>
                <a:gridCol w="777240"/>
                <a:gridCol w="777240"/>
              </a:tblGrid>
              <a:tr h="502920">
                <a:tc>
                  <a:txBody>
                    <a:bodyPr/>
                    <a:lstStyle/>
                    <a:p>
                      <a:pPr algn="l" indent="0" marL="0">
                        <a:buNone/>
                      </a:pP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c>
                  <a:txBody>
                    <a:bodyPr/>
                    <a:lstStyle/>
                    <a:p>
                      <a:pPr algn="r" indent="0" marL="0">
                        <a:buNone/>
                      </a:pPr>
                      <a:r>
                        <a:rPr lang="en-US" sz="1400" b="1" dirty="0">
                          <a:solidFill>
                            <a:srgbClr val="FFFFFF"/>
                          </a:solidFill>
                        </a:rPr>
                        <a:t>2025A</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c>
                  <a:txBody>
                    <a:bodyPr/>
                    <a:lstStyle/>
                    <a:p>
                      <a:pPr algn="r" indent="0" marL="0">
                        <a:buNone/>
                      </a:pPr>
                      <a:r>
                        <a:rPr lang="en-US" sz="1400" b="1" dirty="0">
                          <a:solidFill>
                            <a:srgbClr val="FFFFFF"/>
                          </a:solidFill>
                        </a:rPr>
                        <a:t>2027F</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c>
                  <a:txBody>
                    <a:bodyPr/>
                    <a:lstStyle/>
                    <a:p>
                      <a:pPr algn="r" indent="0" marL="0">
                        <a:buNone/>
                      </a:pPr>
                      <a:r>
                        <a:rPr lang="en-US" sz="1400" b="1" dirty="0">
                          <a:solidFill>
                            <a:srgbClr val="FFFFFF"/>
                          </a:solidFill>
                        </a:rPr>
                        <a:t>2029F</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D1B3A"/>
                    </a:solidFill>
                  </a:tcPr>
                </a:tc>
              </a:tr>
              <a:tr h="502920">
                <a:tc>
                  <a:txBody>
                    <a:bodyPr/>
                    <a:lstStyle/>
                    <a:p>
                      <a:pPr algn="l" indent="0" marL="0">
                        <a:buNone/>
                      </a:pPr>
                      <a:r>
                        <a:rPr lang="en-US" sz="1400" b="1" dirty="0">
                          <a:solidFill>
                            <a:srgbClr val="1E1E2F"/>
                          </a:solidFill>
                        </a:rPr>
                        <a:t>Customers</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140</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900</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2,600</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r>
              <a:tr h="502920">
                <a:tc>
                  <a:txBody>
                    <a:bodyPr/>
                    <a:lstStyle/>
                    <a:p>
                      <a:pPr algn="l" indent="0" marL="0">
                        <a:buNone/>
                      </a:pPr>
                      <a:r>
                        <a:rPr lang="en-US" sz="1400" b="1" dirty="0">
                          <a:solidFill>
                            <a:srgbClr val="1E1E2F"/>
                          </a:solidFill>
                        </a:rPr>
                        <a:t>Revenue ($M)</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E1E2F"/>
                          </a:solidFill>
                        </a:rPr>
                        <a:t>1.2</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E1E2F"/>
                          </a:solidFill>
                        </a:rPr>
                        <a:t>7.4</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E1E2F"/>
                          </a:solidFill>
                        </a:rPr>
                        <a:t>18.2</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02920">
                <a:tc>
                  <a:txBody>
                    <a:bodyPr/>
                    <a:lstStyle/>
                    <a:p>
                      <a:pPr algn="l" indent="0" marL="0">
                        <a:buNone/>
                      </a:pPr>
                      <a:r>
                        <a:rPr lang="en-US" sz="1400" b="1" dirty="0">
                          <a:solidFill>
                            <a:srgbClr val="1E1E2F"/>
                          </a:solidFill>
                        </a:rPr>
                        <a:t>Gross margin</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72%</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76%</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80%</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r>
              <a:tr h="502920">
                <a:tc>
                  <a:txBody>
                    <a:bodyPr/>
                    <a:lstStyle/>
                    <a:p>
                      <a:pPr algn="l" indent="0" marL="0">
                        <a:buNone/>
                      </a:pPr>
                      <a:r>
                        <a:rPr lang="en-US" sz="1400" b="1" dirty="0">
                          <a:solidFill>
                            <a:srgbClr val="1E1E2F"/>
                          </a:solidFill>
                        </a:rPr>
                        <a:t>EBITDA ($M)</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E1E2F"/>
                          </a:solidFill>
                        </a:rPr>
                        <a:t>(0.7)</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E1E2F"/>
                          </a:solidFill>
                        </a:rPr>
                        <a:t>(0.5)</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E1E2F"/>
                          </a:solidFill>
                        </a:rPr>
                        <a:t>5.1</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02920">
                <a:tc>
                  <a:txBody>
                    <a:bodyPr/>
                    <a:lstStyle/>
                    <a:p>
                      <a:pPr algn="l" indent="0" marL="0">
                        <a:buNone/>
                      </a:pPr>
                      <a:r>
                        <a:rPr lang="en-US" sz="1400" b="1" dirty="0">
                          <a:solidFill>
                            <a:srgbClr val="1E1E2F"/>
                          </a:solidFill>
                        </a:rPr>
                        <a:t>Headcount</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14</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62</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c>
                  <a:txBody>
                    <a:bodyPr/>
                    <a:lstStyle/>
                    <a:p>
                      <a:pPr algn="r" indent="0" marL="0">
                        <a:buNone/>
                      </a:pPr>
                      <a:r>
                        <a:rPr lang="en-US" sz="1400" dirty="0">
                          <a:solidFill>
                            <a:srgbClr val="1E1E2F"/>
                          </a:solidFill>
                        </a:rPr>
                        <a:t>120</a:t>
                      </a:r>
                      <a:endParaRPr lang="en-US" sz="1400" dirty="0"/>
                    </a:p>
                  </a:txBody>
                  <a:tcPr marL="91440" marR="9144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7"/>
                    </a:solidFill>
                  </a:tcPr>
                </a:tc>
              </a:tr>
            </a:tbl>
          </a:graphicData>
        </a:graphic>
      </p:graphicFrame>
      <p:sp>
        <p:nvSpPr>
          <p:cNvPr id="7" name="obj181"/>
          <p:cNvSpPr txBox="1"/>
          <p:nvPr/>
        </p:nvSpPr>
        <p:spPr>
          <a:xfrm>
            <a:off x="7818120" y="5074920"/>
            <a:ext cx="3794760" cy="822960"/>
          </a:xfrm>
          <a:prstGeom prst="rect">
            <a:avLst/>
          </a:prstGeom>
          <a:noFill/>
          <a:ln/>
        </p:spPr>
        <p:txBody>
          <a:bodyPr wrap="square" lIns="0" tIns="0" rIns="0" bIns="0" rtlCol="0" anchor="t"/>
          <a:lstStyle/>
          <a:p>
            <a:pPr indent="0" marL="0">
              <a:buNone/>
            </a:pPr>
            <a:r>
              <a:rPr lang="en-US" sz="1200" i="1" dirty="0">
                <a:solidFill>
                  <a:schemeClr val="accent5"/>
                </a:solidFill>
              </a:rPr>
              <a:t>Key assumptions: average contract value, churn, sales hiring plan. Full model available on request.</a:t>
            </a:r>
            <a:endParaRPr lang="en-US" sz="12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body" hasCustomPrompt="1"/>
          </p:nvPr>
        </p:nvSpPr>
        <p:spPr>
          <a:xfrm>
            <a:off x="548640" y="411480"/>
            <a:ext cx="8229600" cy="320040"/>
          </a:xfrm>
          <a:prstGeom prst="rect">
            <a:avLst/>
          </a:prstGeom>
          <a:noFill/>
          <a:ln/>
        </p:spPr>
        <p:txBody>
          <a:bodyPr wrap="square" lIns="0" tIns="0" rIns="0" bIns="0" rtlCol="0" anchor="ctr"/>
          <a:lstStyle/>
          <a:p>
            <a:pPr algn="l" indent="0" marL="0">
              <a:buNone/>
            </a:pPr>
            <a:r>
              <a:rPr lang="en-US" sz="1200" b="1" spc="300" kern="0" dirty="0">
                <a:solidFill>
                  <a:schemeClr val="accent1"/>
                </a:solidFill>
              </a:rPr>
              <a:t>11  ·  THE ASK</a:t>
            </a:r>
            <a:endParaRPr lang="en-US" sz="1200" dirty="0"/>
          </a:p>
        </p:txBody>
      </p:sp>
      <p:sp>
        <p:nvSpPr>
          <p:cNvPr id="3" name="Text 1"/>
          <p:cNvSpPr/>
          <p:nvPr>
            <p:ph idx="102" type="title" hasCustomPrompt="1"/>
          </p:nvPr>
        </p:nvSpPr>
        <p:spPr>
          <a:xfrm>
            <a:off x="548640" y="73152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Raising $2.5M to reach $7M ARR in 24 months</a:t>
            </a:r>
            <a:endParaRPr lang="en-US" sz="3200" dirty="0"/>
          </a:p>
        </p:txBody>
      </p:sp>
      <p:sp>
        <p:nvSpPr>
          <p:cNvPr id="5" name="obj182"/>
          <p:cNvSpPr/>
          <p:nvPr/>
        </p:nvSpPr>
        <p:spPr>
          <a:xfrm>
            <a:off x="548640" y="1783080"/>
            <a:ext cx="3291840" cy="4206240"/>
          </a:xfrm>
          <a:prstGeom prst="roundRect">
            <a:avLst>
              <a:gd name="adj" fmla="val 3333"/>
            </a:avLst>
          </a:prstGeom>
          <a:solidFill>
            <a:schemeClr val="tx2"/>
          </a:solidFill>
          <a:ln w="12700">
            <a:solidFill>
              <a:schemeClr val="tx2"/>
            </a:solidFill>
            <a:prstDash val="solid"/>
          </a:ln>
        </p:spPr>
      </p:sp>
      <p:sp>
        <p:nvSpPr>
          <p:cNvPr id="6" name="obj183"/>
          <p:cNvSpPr txBox="1"/>
          <p:nvPr/>
        </p:nvSpPr>
        <p:spPr>
          <a:xfrm>
            <a:off x="868680" y="2057400"/>
            <a:ext cx="2743200" cy="365760"/>
          </a:xfrm>
          <a:prstGeom prst="rect">
            <a:avLst/>
          </a:prstGeom>
          <a:noFill/>
          <a:ln/>
        </p:spPr>
        <p:txBody>
          <a:bodyPr wrap="square" lIns="0" tIns="0" rIns="0" bIns="0" rtlCol="0" anchor="t"/>
          <a:lstStyle/>
          <a:p>
            <a:pPr indent="0" marL="0">
              <a:buNone/>
            </a:pPr>
            <a:r>
              <a:rPr lang="en-US" sz="1600" b="1" dirty="0">
                <a:solidFill>
                  <a:schemeClr val="accent4"/>
                </a:solidFill>
              </a:rPr>
              <a:t>Seed round</a:t>
            </a:r>
            <a:endParaRPr lang="en-US" sz="1600" dirty="0"/>
          </a:p>
        </p:txBody>
      </p:sp>
      <p:sp>
        <p:nvSpPr>
          <p:cNvPr id="7" name="obj184"/>
          <p:cNvSpPr txBox="1"/>
          <p:nvPr/>
        </p:nvSpPr>
        <p:spPr>
          <a:xfrm>
            <a:off x="868680" y="2468880"/>
            <a:ext cx="2743200" cy="1005840"/>
          </a:xfrm>
          <a:prstGeom prst="rect">
            <a:avLst/>
          </a:prstGeom>
          <a:noFill/>
          <a:ln/>
        </p:spPr>
        <p:txBody>
          <a:bodyPr wrap="square" lIns="0" tIns="0" rIns="0" bIns="0" rtlCol="0" anchor="ctr"/>
          <a:lstStyle/>
          <a:p>
            <a:pPr indent="0" marL="0">
              <a:buNone/>
            </a:pPr>
            <a:r>
              <a:rPr lang="en-US" sz="6000" b="1" dirty="0">
                <a:solidFill>
                  <a:schemeClr val="bg1"/>
                </a:solidFill>
              </a:rPr>
              <a:t>$2.5M</a:t>
            </a:r>
            <a:endParaRPr lang="en-US" sz="6000" dirty="0"/>
          </a:p>
        </p:txBody>
      </p:sp>
      <p:sp>
        <p:nvSpPr>
          <p:cNvPr id="8" name="obj185"/>
          <p:cNvSpPr txBox="1"/>
          <p:nvPr/>
        </p:nvSpPr>
        <p:spPr>
          <a:xfrm>
            <a:off x="868680" y="3703320"/>
            <a:ext cx="2743200" cy="1280160"/>
          </a:xfrm>
          <a:prstGeom prst="rect">
            <a:avLst/>
          </a:prstGeom>
          <a:noFill/>
          <a:ln/>
        </p:spPr>
        <p:txBody>
          <a:bodyPr wrap="square" lIns="0" tIns="0" rIns="0" bIns="0" rtlCol="0" anchor="t"/>
          <a:lstStyle/>
          <a:p>
            <a:pPr indent="0" marL="0">
              <a:spcAft>
                <a:spcPts val="600"/>
              </a:spcAft>
              <a:buNone/>
            </a:pPr>
            <a:r>
              <a:rPr lang="en-US" sz="1500" b="1" dirty="0">
                <a:solidFill>
                  <a:schemeClr val="bg2"/>
                </a:solidFill>
              </a:rPr>
              <a:t>Instrument: </a:t>
            </a:r>
            <a:pPr indent="0" marL="0">
              <a:spcAft>
                <a:spcPts val="600"/>
              </a:spcAft>
              <a:buNone/>
            </a:pPr>
            <a:r>
              <a:rPr lang="en-US" sz="1500" dirty="0">
                <a:solidFill>
                  <a:schemeClr val="bg2"/>
                </a:solidFill>
              </a:rPr>
              <a:t>Equity / SAFE</a:t>
            </a:r>
            <a:endParaRPr lang="en-US" sz="1500" dirty="0"/>
          </a:p>
          <a:p>
            <a:pPr indent="0" marL="0">
              <a:spcAft>
                <a:spcPts val="600"/>
              </a:spcAft>
              <a:buNone/>
            </a:pPr>
            <a:r>
              <a:rPr lang="en-US" sz="1500" b="1" dirty="0">
                <a:solidFill>
                  <a:schemeClr val="bg2"/>
                </a:solidFill>
              </a:rPr>
              <a:t>Runway: </a:t>
            </a:r>
            <a:pPr indent="0" marL="0">
              <a:spcAft>
                <a:spcPts val="600"/>
              </a:spcAft>
              <a:buNone/>
            </a:pPr>
            <a:r>
              <a:rPr lang="en-US" sz="1500" dirty="0">
                <a:solidFill>
                  <a:schemeClr val="bg2"/>
                </a:solidFill>
              </a:rPr>
              <a:t>24 months</a:t>
            </a:r>
            <a:endParaRPr lang="en-US" sz="1500" dirty="0"/>
          </a:p>
          <a:p>
            <a:pPr indent="0" marL="0">
              <a:spcAft>
                <a:spcPts val="600"/>
              </a:spcAft>
              <a:buNone/>
            </a:pPr>
            <a:r>
              <a:rPr lang="en-US" sz="1500" b="1" dirty="0">
                <a:solidFill>
                  <a:schemeClr val="bg2"/>
                </a:solidFill>
              </a:rPr>
              <a:t>Committed: </a:t>
            </a:r>
            <a:pPr indent="0" marL="0">
              <a:spcAft>
                <a:spcPts val="600"/>
              </a:spcAft>
              <a:buNone/>
            </a:pPr>
            <a:r>
              <a:rPr lang="en-US" sz="1500" dirty="0">
                <a:solidFill>
                  <a:schemeClr val="bg2"/>
                </a:solidFill>
              </a:rPr>
              <a:t>$800K</a:t>
            </a:r>
            <a:endParaRPr lang="en-US" sz="1500" dirty="0"/>
          </a:p>
        </p:txBody>
      </p:sp>
      <p:graphicFrame>
        <p:nvGraphicFramePr>
          <p:cNvPr id="9" name="Use of funds chart" descr="Doughnut chart: product 40%, sales and marketing 35%, operations 15%, working capital 10%"/>
          <p:cNvGraphicFramePr/>
          <p:nvPr/>
        </p:nvGraphicFramePr>
        <p:xfrm>
          <a:off x="4069080" y="1691640"/>
          <a:ext cx="4023360" cy="4389120"/>
        </p:xfrm>
        <a:graphic xmlns:a="http://schemas.openxmlformats.org/drawingml/2006/main">
          <a:graphicData uri="http://schemas.openxmlformats.org/drawingml/2006/chart">
            <c:chart xmlns:c="http://schemas.openxmlformats.org/drawingml/2006/chart" r:id="rId1"/>
          </a:graphicData>
        </a:graphic>
      </p:graphicFrame>
      <p:sp>
        <p:nvSpPr>
          <p:cNvPr id="10" name="obj186"/>
          <p:cNvSpPr txBox="1"/>
          <p:nvPr/>
        </p:nvSpPr>
        <p:spPr>
          <a:xfrm>
            <a:off x="8321040" y="1783080"/>
            <a:ext cx="3291840" cy="411480"/>
          </a:xfrm>
          <a:prstGeom prst="rect">
            <a:avLst/>
          </a:prstGeom>
          <a:noFill/>
          <a:ln/>
        </p:spPr>
        <p:txBody>
          <a:bodyPr wrap="square" lIns="0" tIns="0" rIns="0" bIns="0" rtlCol="0" anchor="t"/>
          <a:lstStyle/>
          <a:p>
            <a:pPr indent="0" marL="0">
              <a:buNone/>
            </a:pPr>
            <a:r>
              <a:rPr lang="en-US" sz="1800" b="1" dirty="0">
                <a:solidFill>
                  <a:schemeClr val="tx2"/>
                </a:solidFill>
              </a:rPr>
              <a:t>Milestones this round unlocks</a:t>
            </a:r>
            <a:endParaRPr lang="en-US" sz="1800" dirty="0"/>
          </a:p>
        </p:txBody>
      </p:sp>
      <p:sp>
        <p:nvSpPr>
          <p:cNvPr id="11" name="obj187"/>
          <p:cNvSpPr/>
          <p:nvPr/>
        </p:nvSpPr>
        <p:spPr>
          <a:xfrm>
            <a:off x="8321040" y="2377440"/>
            <a:ext cx="457200" cy="457200"/>
          </a:xfrm>
          <a:prstGeom prst="ellipse">
            <a:avLst/>
          </a:prstGeom>
          <a:solidFill>
            <a:schemeClr val="accent2"/>
          </a:solidFill>
          <a:ln w="12700">
            <a:solidFill>
              <a:schemeClr val="accent2"/>
            </a:solidFill>
            <a:prstDash val="solid"/>
          </a:ln>
        </p:spPr>
      </p:sp>
      <p:pic>
        <p:nvPicPr>
          <p:cNvPr id="12" name="obj188" descr="icon">    </p:cNvPr>
          <p:cNvPicPr>
            <a:picLocks noChangeAspect="1"/>
          </p:cNvPicPr>
          <p:nvPr/>
        </p:nvPicPr>
        <p:blipFill>
          <a:blip r:embed="rId2"/>
          <a:stretch>
            <a:fillRect/>
          </a:stretch>
        </p:blipFill>
        <p:spPr>
          <a:xfrm>
            <a:off x="8444484" y="2500884"/>
            <a:ext cx="210312" cy="210312"/>
          </a:xfrm>
          <a:prstGeom prst="rect">
            <a:avLst/>
          </a:prstGeom>
        </p:spPr>
      </p:pic>
      <p:sp>
        <p:nvSpPr>
          <p:cNvPr id="13" name="obj189"/>
          <p:cNvSpPr txBox="1"/>
          <p:nvPr/>
        </p:nvSpPr>
        <p:spPr>
          <a:xfrm>
            <a:off x="8961120" y="2304288"/>
            <a:ext cx="2651760" cy="640080"/>
          </a:xfrm>
          <a:prstGeom prst="rect">
            <a:avLst/>
          </a:prstGeom>
          <a:noFill/>
          <a:ln/>
        </p:spPr>
        <p:txBody>
          <a:bodyPr wrap="square" lIns="0" tIns="0" rIns="0" bIns="0" rtlCol="0" anchor="ctr"/>
          <a:lstStyle/>
          <a:p>
            <a:pPr indent="0" marL="0">
              <a:buNone/>
            </a:pPr>
            <a:r>
              <a:rPr lang="en-US" sz="1500" dirty="0">
                <a:solidFill>
                  <a:schemeClr val="tx1"/>
                </a:solidFill>
              </a:rPr>
              <a:t>Grow ARR from $1.2M to $7M</a:t>
            </a:r>
            <a:endParaRPr lang="en-US" sz="1500" dirty="0"/>
          </a:p>
        </p:txBody>
      </p:sp>
      <p:sp>
        <p:nvSpPr>
          <p:cNvPr id="14" name="obj190"/>
          <p:cNvSpPr/>
          <p:nvPr/>
        </p:nvSpPr>
        <p:spPr>
          <a:xfrm>
            <a:off x="8321040" y="3246120"/>
            <a:ext cx="457200" cy="457200"/>
          </a:xfrm>
          <a:prstGeom prst="ellipse">
            <a:avLst/>
          </a:prstGeom>
          <a:solidFill>
            <a:schemeClr val="accent2"/>
          </a:solidFill>
          <a:ln w="12700">
            <a:solidFill>
              <a:schemeClr val="accent2"/>
            </a:solidFill>
            <a:prstDash val="solid"/>
          </a:ln>
        </p:spPr>
      </p:sp>
      <p:pic>
        <p:nvPicPr>
          <p:cNvPr id="15" name="obj191" descr="icon">    </p:cNvPr>
          <p:cNvPicPr>
            <a:picLocks noChangeAspect="1"/>
          </p:cNvPicPr>
          <p:nvPr/>
        </p:nvPicPr>
        <p:blipFill>
          <a:blip r:embed="rId3"/>
          <a:stretch>
            <a:fillRect/>
          </a:stretch>
        </p:blipFill>
        <p:spPr>
          <a:xfrm>
            <a:off x="8444484" y="3369564"/>
            <a:ext cx="210312" cy="210312"/>
          </a:xfrm>
          <a:prstGeom prst="rect">
            <a:avLst/>
          </a:prstGeom>
        </p:spPr>
      </p:pic>
      <p:sp>
        <p:nvSpPr>
          <p:cNvPr id="16" name="obj192"/>
          <p:cNvSpPr txBox="1"/>
          <p:nvPr/>
        </p:nvSpPr>
        <p:spPr>
          <a:xfrm>
            <a:off x="8961120" y="3172968"/>
            <a:ext cx="2651760" cy="640080"/>
          </a:xfrm>
          <a:prstGeom prst="rect">
            <a:avLst/>
          </a:prstGeom>
          <a:noFill/>
          <a:ln/>
        </p:spPr>
        <p:txBody>
          <a:bodyPr wrap="square" lIns="0" tIns="0" rIns="0" bIns="0" rtlCol="0" anchor="ctr"/>
          <a:lstStyle/>
          <a:p>
            <a:pPr indent="0" marL="0">
              <a:buNone/>
            </a:pPr>
            <a:r>
              <a:rPr lang="en-US" sz="1500" dirty="0">
                <a:solidFill>
                  <a:schemeClr val="tx1"/>
                </a:solidFill>
              </a:rPr>
              <a:t>Expand to two new markets</a:t>
            </a:r>
            <a:endParaRPr lang="en-US" sz="1500" dirty="0"/>
          </a:p>
        </p:txBody>
      </p:sp>
      <p:sp>
        <p:nvSpPr>
          <p:cNvPr id="17" name="obj193"/>
          <p:cNvSpPr/>
          <p:nvPr/>
        </p:nvSpPr>
        <p:spPr>
          <a:xfrm>
            <a:off x="8321040" y="4114800"/>
            <a:ext cx="457200" cy="457200"/>
          </a:xfrm>
          <a:prstGeom prst="ellipse">
            <a:avLst/>
          </a:prstGeom>
          <a:solidFill>
            <a:schemeClr val="accent2"/>
          </a:solidFill>
          <a:ln w="12700">
            <a:solidFill>
              <a:schemeClr val="accent2"/>
            </a:solidFill>
            <a:prstDash val="solid"/>
          </a:ln>
        </p:spPr>
      </p:sp>
      <p:pic>
        <p:nvPicPr>
          <p:cNvPr id="18" name="obj194" descr="icon">    </p:cNvPr>
          <p:cNvPicPr>
            <a:picLocks noChangeAspect="1"/>
          </p:cNvPicPr>
          <p:nvPr/>
        </p:nvPicPr>
        <p:blipFill>
          <a:blip r:embed="rId4"/>
          <a:stretch>
            <a:fillRect/>
          </a:stretch>
        </p:blipFill>
        <p:spPr>
          <a:xfrm>
            <a:off x="8444484" y="4238244"/>
            <a:ext cx="210312" cy="210312"/>
          </a:xfrm>
          <a:prstGeom prst="rect">
            <a:avLst/>
          </a:prstGeom>
        </p:spPr>
      </p:pic>
      <p:sp>
        <p:nvSpPr>
          <p:cNvPr id="19" name="obj195"/>
          <p:cNvSpPr txBox="1"/>
          <p:nvPr/>
        </p:nvSpPr>
        <p:spPr>
          <a:xfrm>
            <a:off x="8961120" y="4041648"/>
            <a:ext cx="2651760" cy="640080"/>
          </a:xfrm>
          <a:prstGeom prst="rect">
            <a:avLst/>
          </a:prstGeom>
          <a:noFill/>
          <a:ln/>
        </p:spPr>
        <p:txBody>
          <a:bodyPr wrap="square" lIns="0" tIns="0" rIns="0" bIns="0" rtlCol="0" anchor="ctr"/>
          <a:lstStyle/>
          <a:p>
            <a:pPr indent="0" marL="0">
              <a:buNone/>
            </a:pPr>
            <a:r>
              <a:rPr lang="en-US" sz="1500" dirty="0">
                <a:solidFill>
                  <a:schemeClr val="tx1"/>
                </a:solidFill>
              </a:rPr>
              <a:t>Launch enterprise product tier</a:t>
            </a:r>
            <a:endParaRPr lang="en-US" sz="1500" dirty="0"/>
          </a:p>
        </p:txBody>
      </p:sp>
      <p:sp>
        <p:nvSpPr>
          <p:cNvPr id="20" name="obj196"/>
          <p:cNvSpPr/>
          <p:nvPr/>
        </p:nvSpPr>
        <p:spPr>
          <a:xfrm>
            <a:off x="8321040" y="4983480"/>
            <a:ext cx="457200" cy="457200"/>
          </a:xfrm>
          <a:prstGeom prst="ellipse">
            <a:avLst/>
          </a:prstGeom>
          <a:solidFill>
            <a:schemeClr val="accent2"/>
          </a:solidFill>
          <a:ln w="12700">
            <a:solidFill>
              <a:schemeClr val="accent2"/>
            </a:solidFill>
            <a:prstDash val="solid"/>
          </a:ln>
        </p:spPr>
      </p:sp>
      <p:pic>
        <p:nvPicPr>
          <p:cNvPr id="21" name="obj197" descr="icon">    </p:cNvPr>
          <p:cNvPicPr>
            <a:picLocks noChangeAspect="1"/>
          </p:cNvPicPr>
          <p:nvPr/>
        </p:nvPicPr>
        <p:blipFill>
          <a:blip r:embed="rId5"/>
          <a:stretch>
            <a:fillRect/>
          </a:stretch>
        </p:blipFill>
        <p:spPr>
          <a:xfrm>
            <a:off x="8444484" y="5106924"/>
            <a:ext cx="210312" cy="210312"/>
          </a:xfrm>
          <a:prstGeom prst="rect">
            <a:avLst/>
          </a:prstGeom>
        </p:spPr>
      </p:pic>
      <p:sp>
        <p:nvSpPr>
          <p:cNvPr id="22" name="obj198"/>
          <p:cNvSpPr txBox="1"/>
          <p:nvPr/>
        </p:nvSpPr>
        <p:spPr>
          <a:xfrm>
            <a:off x="8961120" y="4910328"/>
            <a:ext cx="2651760" cy="640080"/>
          </a:xfrm>
          <a:prstGeom prst="rect">
            <a:avLst/>
          </a:prstGeom>
          <a:noFill/>
          <a:ln/>
        </p:spPr>
        <p:txBody>
          <a:bodyPr wrap="square" lIns="0" tIns="0" rIns="0" bIns="0" rtlCol="0" anchor="ctr"/>
          <a:lstStyle/>
          <a:p>
            <a:pPr indent="0" marL="0">
              <a:buNone/>
            </a:pPr>
            <a:r>
              <a:rPr lang="en-US" sz="1500" dirty="0">
                <a:solidFill>
                  <a:schemeClr val="tx1"/>
                </a:solidFill>
              </a:rPr>
              <a:t>Reach Series A metrics</a:t>
            </a:r>
            <a:endParaRPr lang="en-US" sz="1500" dirty="0"/>
          </a:p>
        </p:txBody>
      </p:sp>
      <p:sp>
        <p:nvSpPr>
          <p:cNvPr id="25" name="Slide Number Placeholder 0"/>
          <p:cNvSpPr>
            <a:spLocks noGrp="1"/>
          </p:cNvSpPr>
          <p:nvPr>
            <p:ph type="sldNum" sz="quarter" idx="4294967295"/>
          </p:nvPr>
        </p:nvSpPr>
        <p:spPr>
          <a:xfrm>
            <a:off x="11109960" y="6355080"/>
            <a:ext cx="54864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Deco circle large"/>
          <p:cNvSpPr/>
          <p:nvPr/>
        </p:nvSpPr>
        <p:spPr>
          <a:xfrm>
            <a:off x="8138160" y="-1463040"/>
            <a:ext cx="5852160" cy="5852160"/>
          </a:xfrm>
          <a:prstGeom prst="ellipse">
            <a:avLst/>
          </a:prstGeom>
          <a:solidFill>
            <a:schemeClr val="accent6"/>
          </a:solidFill>
          <a:ln w="12700">
            <a:solidFill>
              <a:schemeClr val="accent6"/>
            </a:solidFill>
            <a:prstDash val="solid"/>
          </a:ln>
        </p:spPr>
      </p:sp>
      <p:sp>
        <p:nvSpPr>
          <p:cNvPr id="3" name="Deco circle accent"/>
          <p:cNvSpPr/>
          <p:nvPr/>
        </p:nvSpPr>
        <p:spPr>
          <a:xfrm>
            <a:off x="9692640" y="3566160"/>
            <a:ext cx="3840480" cy="3840480"/>
          </a:xfrm>
          <a:prstGeom prst="ellipse">
            <a:avLst/>
          </a:prstGeom>
          <a:solidFill>
            <a:schemeClr val="accent1"/>
          </a:solidFill>
          <a:ln w="12700">
            <a:solidFill>
              <a:schemeClr val="accent1"/>
            </a:solidFill>
            <a:prstDash val="solid"/>
          </a:ln>
        </p:spPr>
      </p:sp>
      <p:sp>
        <p:nvSpPr>
          <p:cNvPr id="4" name="Deco circle small"/>
          <p:cNvSpPr/>
          <p:nvPr/>
        </p:nvSpPr>
        <p:spPr>
          <a:xfrm>
            <a:off x="8412480" y="4480560"/>
            <a:ext cx="1188720" cy="1188720"/>
          </a:xfrm>
          <a:prstGeom prst="ellipse">
            <a:avLst/>
          </a:prstGeom>
          <a:solidFill>
            <a:schemeClr val="accent4"/>
          </a:solidFill>
          <a:ln w="12700">
            <a:solidFill>
              <a:schemeClr val="accent4"/>
            </a:solidFill>
            <a:prstDash val="solid"/>
          </a:ln>
        </p:spPr>
      </p:sp>
      <p:sp>
        <p:nvSpPr>
          <p:cNvPr id="5" name="Text 0"/>
          <p:cNvSpPr/>
          <p:nvPr>
            <p:ph idx="100" type="body" hasCustomPrompt="1"/>
          </p:nvPr>
        </p:nvSpPr>
        <p:spPr>
          <a:xfrm>
            <a:off x="731520" y="1600200"/>
            <a:ext cx="6949440" cy="411480"/>
          </a:xfrm>
          <a:prstGeom prst="rect">
            <a:avLst/>
          </a:prstGeom>
          <a:noFill/>
          <a:ln/>
        </p:spPr>
        <p:txBody>
          <a:bodyPr wrap="square" lIns="0" tIns="0" rIns="0" bIns="0" rtlCol="0" anchor="ctr"/>
          <a:lstStyle/>
          <a:p>
            <a:pPr algn="l" indent="0" marL="0">
              <a:buNone/>
            </a:pPr>
            <a:r>
              <a:rPr lang="en-US" sz="1400" b="1" spc="300" kern="0" dirty="0">
                <a:solidFill>
                  <a:schemeClr val="accent1"/>
                </a:solidFill>
              </a:rPr>
              <a:t>LET'S BUILD THIS TOGETHER</a:t>
            </a:r>
            <a:endParaRPr lang="en-US" sz="1400" dirty="0"/>
          </a:p>
        </p:txBody>
      </p:sp>
      <p:sp>
        <p:nvSpPr>
          <p:cNvPr id="6" name="Text 0"/>
          <p:cNvSpPr/>
          <p:nvPr>
            <p:ph idx="101" type="title" hasCustomPrompt="1"/>
          </p:nvPr>
        </p:nvSpPr>
        <p:spPr>
          <a:xfrm>
            <a:off x="731520" y="2057400"/>
            <a:ext cx="7315200" cy="1737360"/>
          </a:xfrm>
          <a:prstGeom prst="rect">
            <a:avLst/>
          </a:prstGeom>
          <a:noFill/>
          <a:ln/>
        </p:spPr>
        <p:txBody>
          <a:bodyPr wrap="square" lIns="0" tIns="0" rIns="0" bIns="0" rtlCol="0" anchor="t"/>
          <a:lstStyle/>
          <a:p>
            <a:pPr algn="l" indent="0" marL="0">
              <a:buNone/>
            </a:pPr>
            <a:r>
              <a:rPr lang="en-US" sz="5400" b="1" dirty="0">
                <a:solidFill>
                  <a:schemeClr val="bg1"/>
                </a:solidFill>
              </a:rPr>
              <a:t>Thank you</a:t>
            </a:r>
            <a:endParaRPr lang="en-US" sz="5400" dirty="0"/>
          </a:p>
        </p:txBody>
      </p:sp>
      <p:sp>
        <p:nvSpPr>
          <p:cNvPr id="7" name="Text 0"/>
          <p:cNvSpPr/>
          <p:nvPr>
            <p:ph idx="102" type="body" hasCustomPrompt="1"/>
          </p:nvPr>
        </p:nvSpPr>
        <p:spPr>
          <a:xfrm>
            <a:off x="731520" y="3840480"/>
            <a:ext cx="6949440" cy="822960"/>
          </a:xfrm>
          <a:prstGeom prst="rect">
            <a:avLst/>
          </a:prstGeom>
          <a:noFill/>
          <a:ln/>
        </p:spPr>
        <p:txBody>
          <a:bodyPr wrap="square" lIns="0" tIns="0" rIns="0" bIns="0" rtlCol="0" anchor="t"/>
          <a:lstStyle/>
          <a:p>
            <a:pPr algn="l" indent="0" marL="0">
              <a:buNone/>
            </a:pPr>
            <a:r>
              <a:rPr lang="en-US" sz="2200" dirty="0">
                <a:solidFill>
                  <a:schemeClr val="bg2"/>
                </a:solidFill>
              </a:rPr>
              <a:t>Questions and discussion  ·  Founder Name, CEO</a:t>
            </a:r>
            <a:endParaRPr lang="en-US" sz="2200" dirty="0"/>
          </a:p>
        </p:txBody>
      </p:sp>
      <p:sp>
        <p:nvSpPr>
          <p:cNvPr id="8" name="Text 0"/>
          <p:cNvSpPr/>
          <p:nvPr>
            <p:ph idx="103" type="body" hasCustomPrompt="1"/>
          </p:nvPr>
        </p:nvSpPr>
        <p:spPr>
          <a:xfrm>
            <a:off x="731520" y="5486400"/>
            <a:ext cx="6949440" cy="548640"/>
          </a:xfrm>
          <a:prstGeom prst="rect">
            <a:avLst/>
          </a:prstGeom>
          <a:noFill/>
          <a:ln/>
        </p:spPr>
        <p:txBody>
          <a:bodyPr wrap="square" lIns="0" tIns="0" rIns="0" bIns="0" rtlCol="0" anchor="ctr"/>
          <a:lstStyle/>
          <a:p>
            <a:pPr algn="l" indent="0" marL="0">
              <a:buNone/>
            </a:pPr>
            <a:r>
              <a:rPr lang="en-US" sz="1400" dirty="0">
                <a:solidFill>
                  <a:schemeClr val="accent5"/>
                </a:solidFill>
              </a:rPr>
              <a:t>Your Company  ·  Seed Round  ·  Confidential</a:t>
            </a:r>
            <a:endParaRPr lang="en-US" sz="1400" dirty="0"/>
          </a:p>
        </p:txBody>
      </p:sp>
      <p:sp>
        <p:nvSpPr>
          <p:cNvPr id="9" name="obj199"/>
          <p:cNvSpPr/>
          <p:nvPr/>
        </p:nvSpPr>
        <p:spPr>
          <a:xfrm>
            <a:off x="731520" y="4663440"/>
            <a:ext cx="457200" cy="457200"/>
          </a:xfrm>
          <a:prstGeom prst="ellipse">
            <a:avLst/>
          </a:prstGeom>
          <a:solidFill>
            <a:schemeClr val="accent1"/>
          </a:solidFill>
          <a:ln w="12700">
            <a:solidFill>
              <a:schemeClr val="accent1"/>
            </a:solidFill>
            <a:prstDash val="solid"/>
          </a:ln>
        </p:spPr>
      </p:sp>
      <p:pic>
        <p:nvPicPr>
          <p:cNvPr id="10" name="obj200" descr="contact icon">    </p:cNvPr>
          <p:cNvPicPr>
            <a:picLocks noChangeAspect="1"/>
          </p:cNvPicPr>
          <p:nvPr/>
        </p:nvPicPr>
        <p:blipFill>
          <a:blip r:embed="rId1"/>
          <a:stretch>
            <a:fillRect/>
          </a:stretch>
        </p:blipFill>
        <p:spPr>
          <a:xfrm>
            <a:off x="850392" y="4782312"/>
            <a:ext cx="219456" cy="219456"/>
          </a:xfrm>
          <a:prstGeom prst="rect">
            <a:avLst/>
          </a:prstGeom>
        </p:spPr>
      </p:pic>
      <p:sp>
        <p:nvSpPr>
          <p:cNvPr id="11" name="obj201"/>
          <p:cNvSpPr txBox="1"/>
          <p:nvPr/>
        </p:nvSpPr>
        <p:spPr>
          <a:xfrm>
            <a:off x="1298448" y="4663440"/>
            <a:ext cx="1874520" cy="457200"/>
          </a:xfrm>
          <a:prstGeom prst="rect">
            <a:avLst/>
          </a:prstGeom>
          <a:noFill/>
          <a:ln/>
        </p:spPr>
        <p:txBody>
          <a:bodyPr wrap="square" lIns="0" tIns="0" rIns="0" bIns="0" rtlCol="0" anchor="ctr"/>
          <a:lstStyle/>
          <a:p>
            <a:pPr indent="0" marL="0">
              <a:buNone/>
            </a:pPr>
            <a:r>
              <a:rPr lang="en-US" sz="1200" dirty="0">
                <a:solidFill>
                  <a:schemeClr val="bg1"/>
                </a:solidFill>
              </a:rPr>
              <a:t>founder@yourcompany.com</a:t>
            </a:r>
            <a:endParaRPr lang="en-US" sz="1200" dirty="0"/>
          </a:p>
        </p:txBody>
      </p:sp>
      <p:sp>
        <p:nvSpPr>
          <p:cNvPr id="12" name="obj202"/>
          <p:cNvSpPr/>
          <p:nvPr/>
        </p:nvSpPr>
        <p:spPr>
          <a:xfrm>
            <a:off x="3246120" y="4663440"/>
            <a:ext cx="457200" cy="457200"/>
          </a:xfrm>
          <a:prstGeom prst="ellipse">
            <a:avLst/>
          </a:prstGeom>
          <a:solidFill>
            <a:schemeClr val="accent1"/>
          </a:solidFill>
          <a:ln w="12700">
            <a:solidFill>
              <a:schemeClr val="accent1"/>
            </a:solidFill>
            <a:prstDash val="solid"/>
          </a:ln>
        </p:spPr>
      </p:sp>
      <p:pic>
        <p:nvPicPr>
          <p:cNvPr id="13" name="obj203" descr="contact icon">    </p:cNvPr>
          <p:cNvPicPr>
            <a:picLocks noChangeAspect="1"/>
          </p:cNvPicPr>
          <p:nvPr/>
        </p:nvPicPr>
        <p:blipFill>
          <a:blip r:embed="rId2"/>
          <a:stretch>
            <a:fillRect/>
          </a:stretch>
        </p:blipFill>
        <p:spPr>
          <a:xfrm>
            <a:off x="3364992" y="4782312"/>
            <a:ext cx="219456" cy="219456"/>
          </a:xfrm>
          <a:prstGeom prst="rect">
            <a:avLst/>
          </a:prstGeom>
        </p:spPr>
      </p:pic>
      <p:sp>
        <p:nvSpPr>
          <p:cNvPr id="14" name="obj204"/>
          <p:cNvSpPr txBox="1"/>
          <p:nvPr/>
        </p:nvSpPr>
        <p:spPr>
          <a:xfrm>
            <a:off x="3813048" y="4663440"/>
            <a:ext cx="1874520" cy="457200"/>
          </a:xfrm>
          <a:prstGeom prst="rect">
            <a:avLst/>
          </a:prstGeom>
          <a:noFill/>
          <a:ln/>
        </p:spPr>
        <p:txBody>
          <a:bodyPr wrap="square" lIns="0" tIns="0" rIns="0" bIns="0" rtlCol="0" anchor="ctr"/>
          <a:lstStyle/>
          <a:p>
            <a:pPr indent="0" marL="0">
              <a:buNone/>
            </a:pPr>
            <a:r>
              <a:rPr lang="en-US" sz="1200" dirty="0">
                <a:solidFill>
                  <a:schemeClr val="bg1"/>
                </a:solidFill>
              </a:rPr>
              <a:t>www.yourcompany.com</a:t>
            </a:r>
            <a:endParaRPr lang="en-US" sz="1200" dirty="0"/>
          </a:p>
        </p:txBody>
      </p:sp>
      <p:sp>
        <p:nvSpPr>
          <p:cNvPr id="15" name="obj205"/>
          <p:cNvSpPr/>
          <p:nvPr/>
        </p:nvSpPr>
        <p:spPr>
          <a:xfrm>
            <a:off x="5760720" y="4663440"/>
            <a:ext cx="457200" cy="457200"/>
          </a:xfrm>
          <a:prstGeom prst="ellipse">
            <a:avLst/>
          </a:prstGeom>
          <a:solidFill>
            <a:schemeClr val="accent1"/>
          </a:solidFill>
          <a:ln w="12700">
            <a:solidFill>
              <a:schemeClr val="accent1"/>
            </a:solidFill>
            <a:prstDash val="solid"/>
          </a:ln>
        </p:spPr>
      </p:sp>
      <p:pic>
        <p:nvPicPr>
          <p:cNvPr id="16" name="obj206" descr="contact icon">    </p:cNvPr>
          <p:cNvPicPr>
            <a:picLocks noChangeAspect="1"/>
          </p:cNvPicPr>
          <p:nvPr/>
        </p:nvPicPr>
        <p:blipFill>
          <a:blip r:embed="rId3"/>
          <a:stretch>
            <a:fillRect/>
          </a:stretch>
        </p:blipFill>
        <p:spPr>
          <a:xfrm>
            <a:off x="5879592" y="4782312"/>
            <a:ext cx="219456" cy="219456"/>
          </a:xfrm>
          <a:prstGeom prst="rect">
            <a:avLst/>
          </a:prstGeom>
        </p:spPr>
      </p:pic>
      <p:sp>
        <p:nvSpPr>
          <p:cNvPr id="17" name="obj207"/>
          <p:cNvSpPr txBox="1"/>
          <p:nvPr/>
        </p:nvSpPr>
        <p:spPr>
          <a:xfrm>
            <a:off x="6327648" y="4663440"/>
            <a:ext cx="1874520" cy="457200"/>
          </a:xfrm>
          <a:prstGeom prst="rect">
            <a:avLst/>
          </a:prstGeom>
          <a:noFill/>
          <a:ln/>
        </p:spPr>
        <p:txBody>
          <a:bodyPr wrap="square" lIns="0" tIns="0" rIns="0" bIns="0" rtlCol="0" anchor="ctr"/>
          <a:lstStyle/>
          <a:p>
            <a:pPr indent="0" marL="0">
              <a:buNone/>
            </a:pPr>
            <a:r>
              <a:rPr lang="en-US" sz="1200" dirty="0">
                <a:solidFill>
                  <a:schemeClr val="bg1"/>
                </a:solidFill>
              </a:rPr>
              <a:t>+000 000 000 000</a:t>
            </a:r>
            <a:endParaRPr lang="en-US" sz="1200" dirty="0"/>
          </a:p>
        </p:txBody>
      </p:sp>
    </p:spTree>
  </p:cSld>
  <p:clrMapOvr>
    <a:masterClrMapping/>
  </p:clrMapOvr>
</p:sld>
</file>

<file path=ppt/theme/theme1.xml><?xml version="1.0" encoding="utf-8"?>
<a:theme xmlns:a="http://schemas.openxmlformats.org/drawingml/2006/main" name="Pitch Indigo">
  <a:themeElements>
    <a:clrScheme name="Pitch Indigo">
      <a:dk1>
        <a:srgbClr val="1E1E2F"/>
      </a:dk1>
      <a:lt1>
        <a:srgbClr val="FFFFFF"/>
      </a:lt1>
      <a:dk2>
        <a:srgbClr val="1D1B3A"/>
      </a:dk2>
      <a:lt2>
        <a:srgbClr val="F2F2F7"/>
      </a:lt2>
      <a:accent1>
        <a:srgbClr val="FF6B4A"/>
      </a:accent1>
      <a:accent2>
        <a:srgbClr val="2BB5A0"/>
      </a:accent2>
      <a:accent3>
        <a:srgbClr val="7A6FF0"/>
      </a:accent3>
      <a:accent4>
        <a:srgbClr val="FFC24B"/>
      </a:accent4>
      <a:accent5>
        <a:srgbClr val="8C8FA6"/>
      </a:accent5>
      <a:accent6>
        <a:srgbClr val="3B3866"/>
      </a:accent6>
      <a:hlink>
        <a:srgbClr val="7A6FF0"/>
      </a:hlink>
      <a:folHlink>
        <a:srgbClr val="3B3866"/>
      </a:folHlink>
    </a:clrScheme>
    <a:fontScheme name="Pitch Indigo">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Your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Investor Pitch Deck Template</dc:title>
  <dc:subject>PptxGenJS Presentation</dc:subject>
  <dc:creator>Your Company</dc:creator>
  <cp:lastModifiedBy>Your Company</cp:lastModifiedBy>
  <cp:revision>1</cp:revision>
  <dcterms:created xsi:type="dcterms:W3CDTF">2026-10-29T12:00:08Z</dcterms:created>
  <dcterms:modified xsi:type="dcterms:W3CDTF">2026-10-29T12:00:08Z</dcterms:modified>
</cp:coreProperties>
</file>